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356" r:id="rId2"/>
    <p:sldId id="354" r:id="rId3"/>
    <p:sldId id="350" r:id="rId4"/>
    <p:sldId id="349" r:id="rId5"/>
    <p:sldId id="329" r:id="rId6"/>
    <p:sldId id="328" r:id="rId7"/>
    <p:sldId id="330" r:id="rId8"/>
    <p:sldId id="351" r:id="rId9"/>
    <p:sldId id="352" r:id="rId10"/>
    <p:sldId id="357" r:id="rId11"/>
  </p:sldIdLst>
  <p:sldSz cx="9144000" cy="6858000" type="screen4x3"/>
  <p:notesSz cx="7010400" cy="92964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FF7"/>
    <a:srgbClr val="82459C"/>
    <a:srgbClr val="E5D4EC"/>
    <a:srgbClr val="61A99D"/>
    <a:srgbClr val="43997C"/>
    <a:srgbClr val="90C743"/>
    <a:srgbClr val="8CB86A"/>
    <a:srgbClr val="8CC53C"/>
    <a:srgbClr val="DFEEC8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FC2266-90CF-4EFA-9825-448CF7B51D07}" v="1" dt="2024-08-29T15:28:10.001"/>
    <p1510:client id="{E5D66D0D-8C97-4734-834F-C9EC6A0070A4}" v="3" dt="2024-08-29T14:32:39.0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2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44AC73-2B9E-7F45-55DA-E0D4F53EAA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6ECD5D-F882-498D-E990-CFA9E9CD0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638C0A-74F0-E0BC-1430-6BF3EC94C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BC01D5-9751-85B6-34D8-7AE03572D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BEF748-999D-659F-427A-6FC474431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67182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46EF25-3B54-9654-87A8-3C3D2A640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ED8CE6C-32A9-013F-B3B3-9853CDBE13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BE9C0E-5306-80A4-135D-72C1DBF47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BE51C0-80DB-8D89-2B35-94A567944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D83AFD-513E-7FAF-D65A-CE034A10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82470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2DF82D9-4F67-99D4-3B91-796C171A85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AEBD297-5E57-DB14-12B6-20E45783B2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7C3E08-3A94-9D46-C723-30609F54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AEF1B0-FA32-21A1-BDD6-4351B1B55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CF64CE-A312-DF8A-0CFC-E8FAAE18D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84320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6B5D71-10AA-1205-CDB0-5840674A7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193DF0-44BF-C698-2871-D13D2D6B5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668DA0-5EA8-7B19-4FC7-AABF6FB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CF860B-04D6-2454-58A6-E5BE0CA26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CBBED8-8F13-76DB-974F-49CADA69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98298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46BAE3-49F9-F876-8169-2173F2C1D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0A3042C-91CF-942D-AF31-058B9172D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5943710-3A2B-0679-F1AD-3383C5D21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8E119A-DEA7-4556-6A50-CFE92E3DB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EF010C-8043-94DA-3CE5-1F345A6C2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912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4ACF9A-9A5A-BB0D-A115-828B5AD4F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C20506-E683-911A-FBA2-99895A40D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C296F5-B6BE-9631-B429-BF11C6D46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02620D-ED09-AD67-F03F-A744158D4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798CB9-30EC-AA68-E32E-D3E9A85FC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D0CB15A-3D86-952C-468F-1E79FD71B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5341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625ACB-E61E-C385-9931-FCA297286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B2D663-2C1B-4BB6-F2DF-9344F6EF5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F34B9F5-7477-0254-3261-83A439A5D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41B81E7-285C-4CB2-61DE-96B5D0D8F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85A56B7-1320-3F73-B964-FD068BCE85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40ACC45-ECDA-564C-0905-6812F310B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BC2120A-DFEC-C5A7-57AE-37CDA05A2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B3E8541-4139-6256-3480-C3E4E7CFF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33684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7D49E8-8F74-5B8E-FAC4-2851B7D1E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2C3125-6094-7528-E2CB-0011D7196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00C541-85E3-5AED-9ABC-5A6BEF685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731869-D9E3-1DDA-68FC-87CC00204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611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EE5FE98-1044-CFF9-61DE-ABD08A4A5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942C34-6BFB-4AC0-39A8-2C50318EC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C29F48-6085-3AAA-26CC-4A295C5F4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43652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6CB780-FD76-763C-9773-9DD77FA7D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47D257-98AE-A62C-ACBC-D005CC50D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6FDF102-09B7-D8DE-72B8-270D22B4A0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97E92CB-0D5E-D140-2400-91E693D38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EFF942-D67E-5153-4B4E-02D000AD5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586C92-B83F-EDC3-BC97-02E6828F8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8468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6D96D4-0B72-BC5E-B658-2DBC87BC8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3DD0AFE-814D-AA3C-4E48-002318617B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258E029-F569-6679-CCAC-330A129FFA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3F0312-F724-4C9D-6C78-D4469CAD4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B2CF1F-E1AD-532A-6BB2-A109C1467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ADC0DF-80CC-7F8C-BF00-8ED5927D2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0699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B0AE9BB-F7E1-0967-4889-C48AF2AB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97D5C2-D328-AA5D-C208-E4ED770D7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471987-D97D-F7FF-3473-D5EB9BD4A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0DF73C-CDA2-4B98-ABFD-C27ED18E81A8}" type="datetimeFigureOut">
              <a:rPr lang="es-CL" smtClean="0"/>
              <a:t>06-06-2025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2F1107-8814-D98E-2A84-DB52AE2AA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8DA0BC-B42C-0121-C523-7CAA2ECA08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147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45CD2-42BE-4CF8-0B36-1EDA68903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30EB0F3-CA36-5FA7-D76B-C403D034F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3E1319BC-11DC-BA2C-F8E2-4248D325E037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DC20E2-F27D-75D9-2D07-9A82BC92F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205" y="448653"/>
            <a:ext cx="7886700" cy="1325563"/>
          </a:xfrm>
        </p:spPr>
        <p:txBody>
          <a:bodyPr>
            <a:normAutofit fontScale="90000"/>
          </a:bodyPr>
          <a:lstStyle/>
          <a:p>
            <a:pPr algn="just"/>
            <a:br>
              <a:rPr lang="es-CL" sz="2000" dirty="0"/>
            </a:br>
            <a:br>
              <a:rPr lang="es-CL" sz="2000" dirty="0"/>
            </a:br>
            <a:br>
              <a:rPr lang="es-CL" sz="2000" dirty="0"/>
            </a:br>
            <a:br>
              <a:rPr lang="es-CL" sz="2000" dirty="0"/>
            </a:br>
            <a:br>
              <a:rPr lang="es-CL" sz="2000" dirty="0"/>
            </a:br>
            <a:r>
              <a:rPr lang="es-CL" sz="2000" b="1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LLAMADO  REGULAR RESOLUCIÓN EXENTA N° 2028 (V. Y U.) 2025</a:t>
            </a:r>
            <a:br>
              <a:rPr lang="es-CL" sz="2000" b="1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L" sz="20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6A38266-42B7-4BB0-5DC3-5A6E063DE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s-CL" sz="2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es-CL" sz="24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CL" sz="2400" b="1" dirty="0">
                <a:solidFill>
                  <a:srgbClr val="002060"/>
                </a:solidFill>
              </a:rPr>
              <a:t>REPOSITORIO DOCUMENTACION</a:t>
            </a:r>
          </a:p>
          <a:p>
            <a:pPr marL="0" indent="0" algn="ctr">
              <a:buNone/>
            </a:pPr>
            <a:r>
              <a:rPr lang="es-CL" b="1" dirty="0">
                <a:solidFill>
                  <a:srgbClr val="002060"/>
                </a:solidFill>
              </a:rPr>
              <a:t> Sistema de postulación Cap. Primero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96593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DCAEB-DCD5-11A3-A0B2-05E1F701B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A50A72E2-5551-DC74-4F76-A70D9201C2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20150166-C49D-57B5-E081-00157FD96B45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0D73FC1-4A08-ADC7-CFB6-2924E73D5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77594"/>
            <a:ext cx="7886700" cy="132424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es-CL" sz="1600" dirty="0">
                <a:ea typeface="Times New Roman" panose="02020603050405020304" pitchFamily="18" charset="0"/>
              </a:rPr>
            </a:br>
            <a: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y finaliza el proceso cuando la EP carga toda la documentación en las 3 áreas:</a:t>
            </a:r>
            <a:b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endParaRPr lang="es-CL" sz="16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7E040A60-BACE-364E-7F7E-3A017D8A2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175968"/>
            <a:ext cx="7886700" cy="3650652"/>
          </a:xfrm>
        </p:spPr>
      </p:pic>
    </p:spTree>
    <p:extLst>
      <p:ext uri="{BB962C8B-B14F-4D97-AF65-F5344CB8AC3E}">
        <p14:creationId xmlns:p14="http://schemas.microsoft.com/office/powerpoint/2010/main" val="2048853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C4ECA-A271-C1E2-0B31-3BDC9D6CA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61E8D60C-2206-9C10-0454-E8CEA1308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2E9F717-9CCA-4E69-98F6-3DDB97E8AC61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43C48B-9BE7-D9AC-610D-BB9A236CF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93700"/>
            <a:ext cx="7886700" cy="47570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es-CL" sz="1600" dirty="0">
                <a:ea typeface="Times New Roman" panose="02020603050405020304" pitchFamily="18" charset="0"/>
              </a:rPr>
            </a:br>
            <a:r>
              <a:rPr lang="es-CL" sz="2000" dirty="0">
                <a:ea typeface="Times New Roman" panose="02020603050405020304" pitchFamily="18" charset="0"/>
              </a:rPr>
              <a:t>    </a:t>
            </a:r>
            <a:br>
              <a:rPr lang="es-CL" sz="2000" dirty="0">
                <a:ea typeface="Times New Roman" panose="02020603050405020304" pitchFamily="18" charset="0"/>
              </a:rPr>
            </a:br>
            <a:r>
              <a:rPr lang="es-CL" sz="2000" b="1" dirty="0">
                <a:solidFill>
                  <a:srgbClr val="002060"/>
                </a:solidFill>
                <a:ea typeface="Times New Roman" panose="02020603050405020304" pitchFamily="18" charset="0"/>
              </a:rPr>
              <a:t>Recomendaciones previas</a:t>
            </a:r>
            <a:r>
              <a:rPr lang="es-CL" sz="2000" dirty="0">
                <a:solidFill>
                  <a:srgbClr val="002060"/>
                </a:solidFill>
                <a:ea typeface="Times New Roman" panose="02020603050405020304" pitchFamily="18" charset="0"/>
              </a:rPr>
              <a:t>:</a:t>
            </a:r>
            <a:br>
              <a:rPr lang="es-CL" sz="2000" dirty="0">
                <a:solidFill>
                  <a:schemeClr val="tx2"/>
                </a:solidFill>
                <a:ea typeface="Times New Roman" panose="02020603050405020304" pitchFamily="18" charset="0"/>
              </a:rPr>
            </a:br>
            <a:endParaRPr lang="es-CL" sz="2000" dirty="0">
              <a:solidFill>
                <a:schemeClr val="tx2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C43AFF-A5BB-B262-C085-CB66FD9FB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66280"/>
            <a:ext cx="7886700" cy="5110683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L" sz="1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Este módulo debe ser utilizado por la EP para almacenar toda la documentación señalada en el anexo 1 de la Resolución y debe realizarlo en las siguientes categorías:</a:t>
            </a:r>
          </a:p>
          <a:p>
            <a:pPr marL="0" indent="0" algn="just">
              <a:buNone/>
            </a:pPr>
            <a:r>
              <a:rPr lang="es-CL" sz="140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es-CL" sz="1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Técnico Económico</a:t>
            </a:r>
            <a:r>
              <a:rPr lang="es-CL" sz="1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deben cargar todo lo señalado en la </a:t>
            </a:r>
            <a:r>
              <a:rPr lang="es-CL" sz="140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letra a) del anexo.</a:t>
            </a:r>
          </a:p>
          <a:p>
            <a:pPr marL="0" indent="0" algn="just">
              <a:buNone/>
            </a:pPr>
            <a:r>
              <a:rPr lang="es-CL" sz="1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es-CL" sz="1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Legal</a:t>
            </a:r>
            <a:r>
              <a:rPr lang="es-CL" sz="1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 lo indicado en la letra b).</a:t>
            </a:r>
          </a:p>
          <a:p>
            <a:pPr marL="0" indent="0" algn="just">
              <a:buNone/>
            </a:pPr>
            <a:r>
              <a:rPr lang="es-CL" sz="1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es-CL" sz="14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Administrativo, asistencia técnica y social</a:t>
            </a:r>
            <a:r>
              <a:rPr lang="es-CL" sz="14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lo señalado en la letra c).</a:t>
            </a:r>
          </a:p>
          <a:p>
            <a:pPr marL="0" indent="0" algn="just">
              <a:buNone/>
            </a:pPr>
            <a: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es-CL" sz="140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Por cada grupo postulante se deben cargar la documentación de las 3 áreas señaladas.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L" sz="1400" dirty="0">
                <a:solidFill>
                  <a:srgbClr val="00206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En caso de cargar un archivo que no corresponda, deberán solicitar a SERVIU eliminar el documento.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CL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Arial" panose="020B0604020202020204" pitchFamily="34" charset="0"/>
              </a:rPr>
              <a:t>El peso máximo de archivo ahora es de 10 MB y la extensión del nombre es hasta 150 caracteres, incluyendo símbolos como guion y guion bajo, ejemplo:</a:t>
            </a:r>
          </a:p>
          <a:p>
            <a:pPr marL="0" indent="0">
              <a:buNone/>
            </a:pPr>
            <a:endParaRPr lang="es-C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78A630F-A08E-1E6D-FCC9-6C850ECEF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251" y="3820292"/>
            <a:ext cx="5821251" cy="16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73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45CD2-42BE-4CF8-0B36-1EDA68903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30EB0F3-CA36-5FA7-D76B-C403D034F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3E1319BC-11DC-BA2C-F8E2-4248D325E037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DC20E2-F27D-75D9-2D07-9A82BC92F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205" y="448653"/>
            <a:ext cx="7886700" cy="1325563"/>
          </a:xfrm>
        </p:spPr>
        <p:txBody>
          <a:bodyPr>
            <a:normAutofit/>
          </a:bodyPr>
          <a:lstStyle/>
          <a:p>
            <a:br>
              <a:rPr lang="es-CL" sz="2000" dirty="0"/>
            </a:br>
            <a:r>
              <a:rPr lang="es-CL" sz="2000" dirty="0">
                <a:solidFill>
                  <a:srgbClr val="002060"/>
                </a:solidFill>
              </a:rPr>
              <a:t>Para ingresar al sistema se debe seleccionar: “Mejoramiento de vivienda y Barrio”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C3D26EAD-CCC4-331B-85F6-43F4FF6469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1949279"/>
            <a:ext cx="7886700" cy="4104029"/>
          </a:xfrm>
        </p:spPr>
      </p:pic>
    </p:spTree>
    <p:extLst>
      <p:ext uri="{BB962C8B-B14F-4D97-AF65-F5344CB8AC3E}">
        <p14:creationId xmlns:p14="http://schemas.microsoft.com/office/powerpoint/2010/main" val="1260217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2E9AB-A82F-2981-8BDC-7444466BC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4749ECF0-ADCD-7B9C-3345-53B65FBD8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822BE48-B3A8-F9DD-41B2-9291E77856FF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5FBA6F-F072-3277-A4D4-E7BC25519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3493"/>
            <a:ext cx="7886700" cy="1325563"/>
          </a:xfrm>
        </p:spPr>
        <p:txBody>
          <a:bodyPr>
            <a:normAutofit/>
          </a:bodyPr>
          <a:lstStyle/>
          <a:p>
            <a:r>
              <a:rPr lang="es-CL" sz="2000" dirty="0"/>
              <a:t> </a:t>
            </a:r>
            <a:r>
              <a:rPr lang="es-CL" sz="2000" dirty="0">
                <a:solidFill>
                  <a:srgbClr val="002060"/>
                </a:solidFill>
              </a:rPr>
              <a:t>Seleccionar “ Repositorio Documentación”: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FF9EA95B-2725-B74C-43F7-B62D60F037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1922804"/>
            <a:ext cx="7886700" cy="3051044"/>
          </a:xfrm>
        </p:spPr>
      </p:pic>
    </p:spTree>
    <p:extLst>
      <p:ext uri="{BB962C8B-B14F-4D97-AF65-F5344CB8AC3E}">
        <p14:creationId xmlns:p14="http://schemas.microsoft.com/office/powerpoint/2010/main" val="215227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54971-B5F1-BD41-9BCF-CE71E9F09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DBFEC1B-31E5-D132-7CE0-8E75BB4F6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09D79FE-9228-EB11-01BE-5AAF9AD09789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D74023E-6134-202E-F587-A9E694110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sz="2000" dirty="0">
                <a:solidFill>
                  <a:srgbClr val="002060"/>
                </a:solidFill>
              </a:rPr>
              <a:t>Para cargar los archivos hay 2 alternativas:</a:t>
            </a:r>
            <a:br>
              <a:rPr lang="es-CL" sz="2000" dirty="0">
                <a:solidFill>
                  <a:srgbClr val="002060"/>
                </a:solidFill>
              </a:rPr>
            </a:br>
            <a:br>
              <a:rPr lang="es-CL" sz="2000" dirty="0">
                <a:solidFill>
                  <a:srgbClr val="002060"/>
                </a:solidFill>
              </a:rPr>
            </a:br>
            <a:r>
              <a:rPr lang="es-CL" sz="1600" b="1" dirty="0">
                <a:solidFill>
                  <a:srgbClr val="002060"/>
                </a:solidFill>
              </a:rPr>
              <a:t>N° solicitud</a:t>
            </a:r>
            <a:r>
              <a:rPr lang="es-CL" sz="1600" dirty="0">
                <a:solidFill>
                  <a:srgbClr val="002060"/>
                </a:solidFill>
              </a:rPr>
              <a:t>: deben ingresar el ID que el sistema otorgó al momento de enviar la postulación.</a:t>
            </a:r>
            <a:br>
              <a:rPr lang="es-CL" sz="1600" dirty="0">
                <a:solidFill>
                  <a:srgbClr val="002060"/>
                </a:solidFill>
              </a:rPr>
            </a:br>
            <a:r>
              <a:rPr lang="es-CL" sz="1600" b="1" dirty="0">
                <a:solidFill>
                  <a:srgbClr val="002060"/>
                </a:solidFill>
              </a:rPr>
              <a:t>Por llamado</a:t>
            </a:r>
            <a:r>
              <a:rPr lang="es-CL" sz="1600" dirty="0">
                <a:solidFill>
                  <a:srgbClr val="002060"/>
                </a:solidFill>
              </a:rPr>
              <a:t>: donde se debe indicar año, llamado, tipo de postulación y RUT del grupo postulante.</a:t>
            </a:r>
            <a:br>
              <a:rPr lang="es-CL" sz="1600" dirty="0">
                <a:solidFill>
                  <a:srgbClr val="002060"/>
                </a:solidFill>
              </a:rPr>
            </a:br>
            <a:r>
              <a:rPr lang="es-CL" sz="1600" dirty="0">
                <a:solidFill>
                  <a:srgbClr val="002060"/>
                </a:solidFill>
              </a:rPr>
              <a:t>Seleccionar botón  “ buscar”</a:t>
            </a:r>
            <a:endParaRPr lang="es-CL" sz="2000" dirty="0">
              <a:solidFill>
                <a:srgbClr val="002060"/>
              </a:solidFill>
            </a:endParaRPr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88A6B51E-7EC5-8848-8255-AF987DB7C5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5052" y="1825625"/>
            <a:ext cx="7853896" cy="4351338"/>
          </a:xfrm>
        </p:spPr>
      </p:pic>
    </p:spTree>
    <p:extLst>
      <p:ext uri="{BB962C8B-B14F-4D97-AF65-F5344CB8AC3E}">
        <p14:creationId xmlns:p14="http://schemas.microsoft.com/office/powerpoint/2010/main" val="121989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AF21-4FC7-D811-6599-BE1499348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A4884A4-F478-C669-F0E9-E362D39AA3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8A306DD-6EBB-48C7-8E0B-603331A48212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0F02D0-95F6-117B-7885-ED2DE2A6D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CL" sz="2000" dirty="0"/>
            </a:br>
            <a:r>
              <a:rPr lang="es-CL" sz="2000" dirty="0">
                <a:solidFill>
                  <a:srgbClr val="002060"/>
                </a:solidFill>
              </a:rPr>
              <a:t>Con el botón “</a:t>
            </a:r>
            <a:r>
              <a:rPr lang="es-CL" sz="2000" b="1" dirty="0">
                <a:solidFill>
                  <a:srgbClr val="002060"/>
                </a:solidFill>
              </a:rPr>
              <a:t>seleccionar tipo de antecedente a ingresar</a:t>
            </a:r>
            <a:r>
              <a:rPr lang="es-CL" sz="2000" dirty="0">
                <a:solidFill>
                  <a:srgbClr val="002060"/>
                </a:solidFill>
              </a:rPr>
              <a:t>” se despliegan 3 categorías donde se deben cargar los antecedentes de acuerdo con la clasificación establecida en el anexo 1 de la resolución del llamado: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F4F615D3-7CB8-20D7-E586-3B8BDFFDB0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2657" y="1825625"/>
            <a:ext cx="7298685" cy="4351338"/>
          </a:xfrm>
        </p:spPr>
      </p:pic>
    </p:spTree>
    <p:extLst>
      <p:ext uri="{BB962C8B-B14F-4D97-AF65-F5344CB8AC3E}">
        <p14:creationId xmlns:p14="http://schemas.microsoft.com/office/powerpoint/2010/main" val="4046734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C4ECA-A271-C1E2-0B31-3BDC9D6CA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61E8D60C-2206-9C10-0454-E8CEA1308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2E9F717-9CCA-4E69-98F6-3DDB97E8AC61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43C48B-9BE7-D9AC-610D-BB9A236CF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es-CL" sz="1600" dirty="0">
                <a:ea typeface="Times New Roman" panose="02020603050405020304" pitchFamily="18" charset="0"/>
              </a:rPr>
            </a:br>
            <a: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Seleccionar “</a:t>
            </a:r>
            <a:r>
              <a:rPr lang="es-C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ver listado</a:t>
            </a:r>
            <a: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”, se mostrará la categoría “sin información” y en “</a:t>
            </a:r>
            <a:r>
              <a:rPr lang="es-C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acciones</a:t>
            </a:r>
            <a: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” aparecerá  el icono para subir el archivo.</a:t>
            </a:r>
            <a:b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endParaRPr lang="es-CL" sz="20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949DC185-4409-C778-7C5A-E12861E293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270513"/>
            <a:ext cx="7886700" cy="3461562"/>
          </a:xfrm>
        </p:spPr>
      </p:pic>
    </p:spTree>
    <p:extLst>
      <p:ext uri="{BB962C8B-B14F-4D97-AF65-F5344CB8AC3E}">
        <p14:creationId xmlns:p14="http://schemas.microsoft.com/office/powerpoint/2010/main" val="2832536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C4ECA-A271-C1E2-0B31-3BDC9D6CA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61E8D60C-2206-9C10-0454-E8CEA1308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2E9F717-9CCA-4E69-98F6-3DDB97E8AC61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43C48B-9BE7-D9AC-610D-BB9A236CF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77594"/>
            <a:ext cx="7886700" cy="132424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es-CL" sz="1600" dirty="0">
                <a:ea typeface="Times New Roman" panose="02020603050405020304" pitchFamily="18" charset="0"/>
              </a:rPr>
            </a:br>
            <a:br>
              <a:rPr lang="es-CL" sz="1600" dirty="0">
                <a:ea typeface="Times New Roman" panose="02020603050405020304" pitchFamily="18" charset="0"/>
              </a:rPr>
            </a:br>
            <a:br>
              <a:rPr lang="es-CL" sz="1600" dirty="0">
                <a:ea typeface="Times New Roman" panose="02020603050405020304" pitchFamily="18" charset="0"/>
              </a:rPr>
            </a:br>
            <a: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Una vez cargado el archivo, aparecerá en la grilla el nombre de éste y en “</a:t>
            </a:r>
            <a:r>
              <a:rPr lang="es-CL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acciones</a:t>
            </a:r>
            <a: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” la función  de “descargar” .  Este proceso se debe repetir  hasta cargar todos los archivos correspondientes a esa área.</a:t>
            </a:r>
            <a:b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br>
              <a:rPr lang="es-CL" sz="2000" dirty="0">
                <a:ea typeface="Times New Roman" panose="02020603050405020304" pitchFamily="18" charset="0"/>
              </a:rPr>
            </a:br>
            <a:br>
              <a:rPr lang="es-CL" sz="2000" dirty="0">
                <a:ea typeface="Times New Roman" panose="02020603050405020304" pitchFamily="18" charset="0"/>
              </a:rPr>
            </a:br>
            <a:br>
              <a:rPr lang="es-CL" sz="1600" dirty="0">
                <a:ea typeface="Times New Roman" panose="02020603050405020304" pitchFamily="18" charset="0"/>
              </a:rPr>
            </a:br>
            <a:endParaRPr lang="es-CL" sz="16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14" name="Marcador de contenido 13">
            <a:extLst>
              <a:ext uri="{FF2B5EF4-FFF2-40B4-BE49-F238E27FC236}">
                <a16:creationId xmlns:a16="http://schemas.microsoft.com/office/drawing/2014/main" id="{B66B34DA-318F-0E4B-9AB8-1DCB385FAA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258722"/>
            <a:ext cx="7886700" cy="3485143"/>
          </a:xfrm>
        </p:spPr>
      </p:pic>
    </p:spTree>
    <p:extLst>
      <p:ext uri="{BB962C8B-B14F-4D97-AF65-F5344CB8AC3E}">
        <p14:creationId xmlns:p14="http://schemas.microsoft.com/office/powerpoint/2010/main" val="646200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C4ECA-A271-C1E2-0B31-3BDC9D6CA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61E8D60C-2206-9C10-0454-E8CEA1308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2E9F717-9CCA-4E69-98F6-3DDB97E8AC61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43C48B-9BE7-D9AC-610D-BB9A236CF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77594"/>
            <a:ext cx="7886700" cy="132424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br>
              <a:rPr lang="es-CL" sz="1600" dirty="0">
                <a:ea typeface="Times New Roman" panose="02020603050405020304" pitchFamily="18" charset="0"/>
              </a:rPr>
            </a:br>
            <a: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  <a:t>Se repite la operatoria con la otra categoría</a:t>
            </a:r>
            <a:br>
              <a:rPr lang="es-CL" sz="1600" dirty="0">
                <a:solidFill>
                  <a:srgbClr val="002060"/>
                </a:solidFill>
                <a:ea typeface="Times New Roman" panose="02020603050405020304" pitchFamily="18" charset="0"/>
              </a:rPr>
            </a:br>
            <a:endParaRPr lang="es-CL" sz="1600" dirty="0">
              <a:solidFill>
                <a:srgbClr val="002060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83D65BBF-27CA-1AAC-1015-B699B61EF4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137039"/>
            <a:ext cx="7886700" cy="3728510"/>
          </a:xfrm>
        </p:spPr>
      </p:pic>
    </p:spTree>
    <p:extLst>
      <p:ext uri="{BB962C8B-B14F-4D97-AF65-F5344CB8AC3E}">
        <p14:creationId xmlns:p14="http://schemas.microsoft.com/office/powerpoint/2010/main" val="12348379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3540</TotalTime>
  <Words>391</Words>
  <Application>Microsoft Office PowerPoint</Application>
  <PresentationFormat>Presentación en pantalla (4:3)</PresentationFormat>
  <Paragraphs>21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Times New Roman</vt:lpstr>
      <vt:lpstr>Verdana</vt:lpstr>
      <vt:lpstr>Wingdings</vt:lpstr>
      <vt:lpstr>Tema de Office</vt:lpstr>
      <vt:lpstr>     LLAMADO  REGULAR RESOLUCIÓN EXENTA N° 2028 (V. Y U.) 2025 </vt:lpstr>
      <vt:lpstr>      Recomendaciones previas: </vt:lpstr>
      <vt:lpstr> Para ingresar al sistema se debe seleccionar: “Mejoramiento de vivienda y Barrio”</vt:lpstr>
      <vt:lpstr> Seleccionar “ Repositorio Documentación”:</vt:lpstr>
      <vt:lpstr>Para cargar los archivos hay 2 alternativas:  N° solicitud: deben ingresar el ID que el sistema otorgó al momento de enviar la postulación. Por llamado: donde se debe indicar año, llamado, tipo de postulación y RUT del grupo postulante. Seleccionar botón  “ buscar”</vt:lpstr>
      <vt:lpstr> Con el botón “seleccionar tipo de antecedente a ingresar” se despliegan 3 categorías donde se deben cargar los antecedentes de acuerdo con la clasificación establecida en el anexo 1 de la resolución del llamado:</vt:lpstr>
      <vt:lpstr> Seleccionar “ver listado”, se mostrará la categoría “sin información” y en “acciones” aparecerá  el icono para subir el archivo. </vt:lpstr>
      <vt:lpstr>   Una vez cargado el archivo, aparecerá en la grilla el nombre de éste y en “acciones” la función  de “descargar” .  Este proceso se debe repetir  hasta cargar todos los archivos correspondientes a esa área.    </vt:lpstr>
      <vt:lpstr> Se repite la operatoria con la otra categoría </vt:lpstr>
      <vt:lpstr> y finaliza el proceso cuando la EP carga toda la documentación en las 3 áreas: </vt:lpstr>
    </vt:vector>
  </TitlesOfParts>
  <Company>Ministerio de Vivienda Y Urbanismo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Salvador Ferrer Briceño</dc:creator>
  <cp:lastModifiedBy>Ana Rachel Moreno</cp:lastModifiedBy>
  <cp:revision>260</cp:revision>
  <cp:lastPrinted>2019-08-19T19:54:06Z</cp:lastPrinted>
  <dcterms:created xsi:type="dcterms:W3CDTF">2019-08-19T18:25:24Z</dcterms:created>
  <dcterms:modified xsi:type="dcterms:W3CDTF">2025-06-06T19:38:39Z</dcterms:modified>
</cp:coreProperties>
</file>