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7" r:id="rId2"/>
    <p:sldMasterId id="2147483653" r:id="rId3"/>
  </p:sldMasterIdLst>
  <p:sldIdLst>
    <p:sldId id="256" r:id="rId4"/>
    <p:sldId id="258" r:id="rId5"/>
    <p:sldId id="289" r:id="rId6"/>
    <p:sldId id="282" r:id="rId7"/>
    <p:sldId id="281" r:id="rId8"/>
    <p:sldId id="279" r:id="rId9"/>
    <p:sldId id="274" r:id="rId10"/>
    <p:sldId id="273" r:id="rId11"/>
    <p:sldId id="264" r:id="rId12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A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74"/>
  </p:normalViewPr>
  <p:slideViewPr>
    <p:cSldViewPr snapToGrid="0" snapToObjects="1">
      <p:cViewPr varScale="1">
        <p:scale>
          <a:sx n="112" d="100"/>
          <a:sy n="112" d="100"/>
        </p:scale>
        <p:origin x="2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88F61A-DDB4-724A-8E44-DB195E512D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331494"/>
            <a:ext cx="9144000" cy="1528763"/>
          </a:xfrm>
        </p:spPr>
        <p:txBody>
          <a:bodyPr anchor="t">
            <a:normAutofit/>
          </a:bodyPr>
          <a:lstStyle>
            <a:lvl1pPr algn="ctr">
              <a:defRPr sz="6600"/>
            </a:lvl1pPr>
          </a:lstStyle>
          <a:p>
            <a:r>
              <a:rPr lang="es-MX" dirty="0"/>
              <a:t>Título principal</a:t>
            </a:r>
            <a:endParaRPr lang="es-CL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0D121A9-286F-D64F-8964-F20B599413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3068" y="3288633"/>
            <a:ext cx="12911326" cy="3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593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DB3199FB-1578-FF42-BDA1-0FF68EB4B92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5631" y="6096000"/>
            <a:ext cx="6725611" cy="328862"/>
          </a:xfrm>
        </p:spPr>
        <p:txBody>
          <a:bodyPr anchor="b">
            <a:normAutofit/>
          </a:bodyPr>
          <a:lstStyle>
            <a:lvl1pPr algn="l">
              <a:defRPr sz="1800"/>
            </a:lvl1pPr>
          </a:lstStyle>
          <a:p>
            <a:r>
              <a:rPr lang="es-MX" dirty="0"/>
              <a:t>Cita o comentario</a:t>
            </a:r>
            <a:endParaRPr lang="es-CL" dirty="0"/>
          </a:p>
        </p:txBody>
      </p:sp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2B61508F-4663-D54F-AA95-F5D6D82DA0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5631" y="449181"/>
            <a:ext cx="10980737" cy="53736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s-CL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7914913-8A82-3F4F-9DE2-8DF33D7DC3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42777">
            <a:off x="11186405" y="5136593"/>
            <a:ext cx="635000" cy="162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55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88F61A-DDB4-724A-8E44-DB195E512D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1579" y="729914"/>
            <a:ext cx="3818021" cy="1788696"/>
          </a:xfrm>
        </p:spPr>
        <p:txBody>
          <a:bodyPr anchor="t">
            <a:normAutofit/>
          </a:bodyPr>
          <a:lstStyle>
            <a:lvl1pPr algn="l">
              <a:defRPr sz="4000">
                <a:latin typeface="+mn-lt"/>
              </a:defRPr>
            </a:lvl1pPr>
          </a:lstStyle>
          <a:p>
            <a:r>
              <a:rPr lang="es-MX" dirty="0"/>
              <a:t>Título principal</a:t>
            </a:r>
            <a:endParaRPr lang="es-CL" dirty="0"/>
          </a:p>
        </p:txBody>
      </p:sp>
      <p:sp>
        <p:nvSpPr>
          <p:cNvPr id="9" name="Marcador de posición de imagen 8">
            <a:extLst>
              <a:ext uri="{FF2B5EF4-FFF2-40B4-BE49-F238E27FC236}">
                <a16:creationId xmlns:a16="http://schemas.microsoft.com/office/drawing/2014/main" id="{3CA510CE-A06E-F64E-9FC8-D5C51D723C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884403" y="729914"/>
            <a:ext cx="6706018" cy="55341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+mn-lt"/>
              </a:defRPr>
            </a:lvl1pPr>
          </a:lstStyle>
          <a:p>
            <a:r>
              <a:rPr lang="es-ES"/>
              <a:t>Haga clic en el icono para agregar una imagen</a:t>
            </a:r>
            <a:endParaRPr lang="es-CL" dirty="0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9C10BB47-4A74-7E4C-812E-C55A87910F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1663" y="2622550"/>
            <a:ext cx="3817937" cy="32167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/>
            <a:r>
              <a:rPr lang="es-MX" dirty="0"/>
              <a:t>Lorem Ipsum is simply dummy text of the printing and typesetting industry. Lorem Ipsum has been the industry's standard dummy text ever since the 1500s, when an unknown printer took a galley of type and scrambled it to make a type specimen book.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D1F83FD-A76D-5749-9476-FBF58394B7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3229" y="5337602"/>
            <a:ext cx="1612766" cy="1429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341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88F61A-DDB4-724A-8E44-DB195E512D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36558" y="505324"/>
            <a:ext cx="8718884" cy="753981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s-MX" dirty="0"/>
              <a:t>Título principal</a:t>
            </a:r>
            <a:endParaRPr lang="es-CL" dirty="0"/>
          </a:p>
        </p:txBody>
      </p:sp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2FE8F4C0-ACBB-5441-8874-BFD6BA6C157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36558" y="1676234"/>
            <a:ext cx="2791327" cy="2663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s-ES" dirty="0"/>
              <a:t>Haga clic en el icono para agregar una imagen</a:t>
            </a:r>
            <a:endParaRPr lang="es-CL" dirty="0"/>
          </a:p>
        </p:txBody>
      </p:sp>
      <p:sp>
        <p:nvSpPr>
          <p:cNvPr id="7" name="Marcador de posición de imagen 3">
            <a:extLst>
              <a:ext uri="{FF2B5EF4-FFF2-40B4-BE49-F238E27FC236}">
                <a16:creationId xmlns:a16="http://schemas.microsoft.com/office/drawing/2014/main" id="{A586DD2C-0602-264A-96EC-B148C161639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704347" y="1676234"/>
            <a:ext cx="2791327" cy="2663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s-ES"/>
              <a:t>Haga clic en el icono para agregar una imagen</a:t>
            </a:r>
            <a:endParaRPr lang="es-CL" dirty="0"/>
          </a:p>
        </p:txBody>
      </p:sp>
      <p:sp>
        <p:nvSpPr>
          <p:cNvPr id="8" name="Marcador de posición de imagen 3">
            <a:extLst>
              <a:ext uri="{FF2B5EF4-FFF2-40B4-BE49-F238E27FC236}">
                <a16:creationId xmlns:a16="http://schemas.microsoft.com/office/drawing/2014/main" id="{5B45555A-95D6-5A4E-9A90-89ABE881350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64115" y="1676234"/>
            <a:ext cx="2791327" cy="26638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s-ES"/>
              <a:t>Haga clic en el icono para agregar una imagen</a:t>
            </a:r>
            <a:endParaRPr lang="es-CL" dirty="0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BD48E9F5-EF6D-434D-AF37-349A023CD7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36725" y="5197808"/>
            <a:ext cx="2790825" cy="9860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s-MX" dirty="0"/>
              <a:t>Lorem Ipsum is simply dummy text of the printing and typesetting industry.</a:t>
            </a:r>
            <a:endParaRPr lang="es-CL" dirty="0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E8C9A057-59F2-754D-B6D0-9ACFBAA53B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36725" y="4604084"/>
            <a:ext cx="2790825" cy="4732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s-MX" dirty="0"/>
              <a:t>Proyecto</a:t>
            </a:r>
            <a:endParaRPr lang="es-CL" dirty="0"/>
          </a:p>
        </p:txBody>
      </p:sp>
      <p:sp>
        <p:nvSpPr>
          <p:cNvPr id="13" name="Marcador de texto 9">
            <a:extLst>
              <a:ext uri="{FF2B5EF4-FFF2-40B4-BE49-F238E27FC236}">
                <a16:creationId xmlns:a16="http://schemas.microsoft.com/office/drawing/2014/main" id="{196386E9-9308-7649-BB00-1C3C20FC70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20556" y="5197808"/>
            <a:ext cx="2790825" cy="9860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s-MX" dirty="0"/>
              <a:t>Lorem Ipsum is simply dummy text of the printing and typesetting industry.</a:t>
            </a:r>
            <a:endParaRPr lang="es-CL" dirty="0"/>
          </a:p>
        </p:txBody>
      </p:sp>
      <p:sp>
        <p:nvSpPr>
          <p:cNvPr id="14" name="Marcador de texto 11">
            <a:extLst>
              <a:ext uri="{FF2B5EF4-FFF2-40B4-BE49-F238E27FC236}">
                <a16:creationId xmlns:a16="http://schemas.microsoft.com/office/drawing/2014/main" id="{E51F32FD-5B92-FF4E-9549-F47945FED9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20556" y="4604084"/>
            <a:ext cx="2790825" cy="4732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s-MX" dirty="0"/>
              <a:t>Proyecto</a:t>
            </a:r>
            <a:endParaRPr lang="es-CL" dirty="0"/>
          </a:p>
        </p:txBody>
      </p:sp>
      <p:sp>
        <p:nvSpPr>
          <p:cNvPr id="15" name="Marcador de texto 9">
            <a:extLst>
              <a:ext uri="{FF2B5EF4-FFF2-40B4-BE49-F238E27FC236}">
                <a16:creationId xmlns:a16="http://schemas.microsoft.com/office/drawing/2014/main" id="{839F050C-A2AB-624C-B465-087D14E6D2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656261" y="5197808"/>
            <a:ext cx="2790825" cy="9860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s-MX" dirty="0"/>
              <a:t>Lorem Ipsum is simply dummy text of the printing and typesetting industry.</a:t>
            </a:r>
            <a:endParaRPr lang="es-CL" dirty="0"/>
          </a:p>
        </p:txBody>
      </p:sp>
      <p:sp>
        <p:nvSpPr>
          <p:cNvPr id="16" name="Marcador de texto 11">
            <a:extLst>
              <a:ext uri="{FF2B5EF4-FFF2-40B4-BE49-F238E27FC236}">
                <a16:creationId xmlns:a16="http://schemas.microsoft.com/office/drawing/2014/main" id="{2B2D1A8E-97E1-4843-A198-F018FC9911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56261" y="4604084"/>
            <a:ext cx="2790825" cy="4732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s-MX" dirty="0"/>
              <a:t>Proyecto</a:t>
            </a:r>
            <a:endParaRPr lang="es-CL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0129222-DA1B-8D4D-B8F5-48AF3D1504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30609" y="5690810"/>
            <a:ext cx="1290507" cy="986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608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88F61A-DDB4-724A-8E44-DB195E512D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5631" y="6096000"/>
            <a:ext cx="6725611" cy="328862"/>
          </a:xfrm>
        </p:spPr>
        <p:txBody>
          <a:bodyPr anchor="b">
            <a:normAutofit/>
          </a:bodyPr>
          <a:lstStyle>
            <a:lvl1pPr algn="l">
              <a:defRPr sz="1800"/>
            </a:lvl1pPr>
          </a:lstStyle>
          <a:p>
            <a:r>
              <a:rPr lang="es-MX" dirty="0"/>
              <a:t>Cita o comentario</a:t>
            </a:r>
            <a:endParaRPr lang="es-CL" dirty="0"/>
          </a:p>
        </p:txBody>
      </p:sp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DC5A02AB-576D-F04A-B485-29056FC152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5631" y="449181"/>
            <a:ext cx="10980737" cy="53736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s-ES"/>
              <a:t>Haga clic en el icono para agregar una imagen</a:t>
            </a:r>
            <a:endParaRPr lang="es-CL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0A300DC-C1E8-2F45-859A-19AB3C09BC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19251" y="5936581"/>
            <a:ext cx="24130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433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DC5A02AB-576D-F04A-B485-29056FC152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5631" y="449181"/>
            <a:ext cx="10980737" cy="60671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s-ES"/>
              <a:t>Haga clic en el icono para agregar una imagen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838460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B205195-F65B-F24C-8FF9-4805C7E0290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31156" y="473781"/>
            <a:ext cx="8929688" cy="8583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 b="1" i="0">
                <a:solidFill>
                  <a:srgbClr val="284A7C"/>
                </a:solidFill>
                <a:latin typeface="gobCL" pitchFamily="2" charset="77"/>
              </a:defRPr>
            </a:lvl1pPr>
          </a:lstStyle>
          <a:p>
            <a:pPr lvl="0"/>
            <a:r>
              <a:rPr lang="es-MX" dirty="0"/>
              <a:t>Título principal</a:t>
            </a:r>
            <a:endParaRPr lang="es-CL" dirty="0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C8A58B9D-98DC-B04F-A624-2A53860FE3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89150" y="3346121"/>
            <a:ext cx="8472488" cy="13042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0">
                <a:solidFill>
                  <a:srgbClr val="284A7C"/>
                </a:solidFill>
                <a:latin typeface="gobCL" pitchFamily="2" charset="77"/>
              </a:defRPr>
            </a:lvl1pPr>
          </a:lstStyle>
          <a:p>
            <a:pPr lvl="0"/>
            <a:r>
              <a:rPr lang="es-MX" dirty="0"/>
              <a:t>Lorem Ipsum 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070061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B205195-F65B-F24C-8FF9-4805C7E0290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31156" y="473781"/>
            <a:ext cx="8929688" cy="8583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6000" b="1" i="0">
                <a:solidFill>
                  <a:srgbClr val="284A7C"/>
                </a:solidFill>
                <a:latin typeface="gobCL" pitchFamily="2" charset="77"/>
              </a:defRPr>
            </a:lvl1pPr>
          </a:lstStyle>
          <a:p>
            <a:pPr lvl="0"/>
            <a:r>
              <a:rPr lang="es-MX" dirty="0"/>
              <a:t>Título principal</a:t>
            </a:r>
            <a:endParaRPr lang="es-CL" dirty="0"/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E85DFEF9-7A32-EA48-A7C3-30089E3BDDBE}"/>
              </a:ext>
            </a:extLst>
          </p:cNvPr>
          <p:cNvGrpSpPr/>
          <p:nvPr userDrawn="1"/>
        </p:nvGrpSpPr>
        <p:grpSpPr>
          <a:xfrm>
            <a:off x="-71048" y="4921956"/>
            <a:ext cx="12334095" cy="2059789"/>
            <a:chOff x="247372" y="5159022"/>
            <a:chExt cx="12137524" cy="1879168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B152BE47-8FCD-7044-A462-5EDE6172BB9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7372" y="5159022"/>
              <a:ext cx="6288896" cy="1879168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BFFE2548-E39D-7946-BA45-3107AAC2BC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6000" y="5159022"/>
              <a:ext cx="6288896" cy="18791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91692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4FD14ADB-5AA7-BB4E-9F31-320975DA89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4493794"/>
            <a:ext cx="9144000" cy="1528763"/>
          </a:xfrm>
        </p:spPr>
        <p:txBody>
          <a:bodyPr anchor="t">
            <a:normAutofit/>
          </a:bodyPr>
          <a:lstStyle>
            <a:lvl1pPr algn="ctr">
              <a:defRPr sz="6000"/>
            </a:lvl1pPr>
          </a:lstStyle>
          <a:p>
            <a:r>
              <a:rPr lang="es-MX" dirty="0"/>
              <a:t>Título principal</a:t>
            </a:r>
            <a:endParaRPr lang="es-CL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CC01161-DAC1-5347-95D2-FFF2D9DCE8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3068" y="-321342"/>
            <a:ext cx="12911326" cy="3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626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4FD14ADB-5AA7-BB4E-9F31-320975DA89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331494"/>
            <a:ext cx="9144000" cy="1528763"/>
          </a:xfrm>
        </p:spPr>
        <p:txBody>
          <a:bodyPr anchor="t">
            <a:normAutofit/>
          </a:bodyPr>
          <a:lstStyle>
            <a:lvl1pPr algn="ctr">
              <a:defRPr sz="6000"/>
            </a:lvl1pPr>
          </a:lstStyle>
          <a:p>
            <a:r>
              <a:rPr lang="es-MX" dirty="0"/>
              <a:t>Título principal</a:t>
            </a:r>
            <a:endParaRPr lang="es-CL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CC01161-DAC1-5347-95D2-FFF2D9DCE8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3068" y="3288633"/>
            <a:ext cx="12911326" cy="3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701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pn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12ABA42-976A-9946-9BE3-74169DFCD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21561"/>
            <a:ext cx="10515600" cy="20993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 dirty="0"/>
              <a:t>Título principal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4270865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6" r:id="rId5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6600" b="1" i="0" kern="1200">
          <a:solidFill>
            <a:srgbClr val="284A7C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obCL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obCL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obCL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bCL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bCL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2246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ítulo 1">
            <a:extLst>
              <a:ext uri="{FF2B5EF4-FFF2-40B4-BE49-F238E27FC236}">
                <a16:creationId xmlns:a16="http://schemas.microsoft.com/office/drawing/2014/main" id="{6D025B10-F5B3-7644-A240-77E835DA8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21561"/>
            <a:ext cx="10515600" cy="20993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 dirty="0"/>
              <a:t>Título principal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791738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60" r:id="rId2"/>
    <p:sldLayoutId id="2147483655" r:id="rId3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6000" b="1" i="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A54EF2-8A7C-5445-A9D3-C80BED3D20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600" y="1565583"/>
            <a:ext cx="7600208" cy="1332654"/>
          </a:xfrm>
        </p:spPr>
        <p:txBody>
          <a:bodyPr>
            <a:normAutofit fontScale="90000"/>
          </a:bodyPr>
          <a:lstStyle/>
          <a:p>
            <a:pPr algn="l"/>
            <a:r>
              <a:rPr lang="es-CL" sz="5400" dirty="0"/>
              <a:t>MANUAL DE INSCRIPCION </a:t>
            </a:r>
            <a:br>
              <a:rPr lang="es-CL" sz="5400" dirty="0"/>
            </a:br>
            <a:endParaRPr lang="es-CL" sz="54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6753" y="1293512"/>
            <a:ext cx="1766047" cy="160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099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674FC87-70A9-7D33-EC49-38ECE3D56DA2}"/>
              </a:ext>
            </a:extLst>
          </p:cNvPr>
          <p:cNvSpPr txBox="1"/>
          <p:nvPr/>
        </p:nvSpPr>
        <p:spPr>
          <a:xfrm>
            <a:off x="1236593" y="702132"/>
            <a:ext cx="2468879" cy="523220"/>
          </a:xfrm>
          <a:prstGeom prst="rect">
            <a:avLst/>
          </a:prstGeom>
          <a:noFill/>
          <a:ln w="571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s-CL" sz="1400" b="1" dirty="0">
                <a:solidFill>
                  <a:srgbClr val="FF0000"/>
                </a:solidFill>
              </a:rPr>
              <a:t>Paso 1</a:t>
            </a:r>
            <a:r>
              <a:rPr lang="es-CL" sz="1400" dirty="0"/>
              <a:t>. </a:t>
            </a:r>
            <a:r>
              <a:rPr lang="es-CL" sz="1400" dirty="0">
                <a:solidFill>
                  <a:schemeClr val="tx1">
                    <a:lumMod val="50000"/>
                  </a:schemeClr>
                </a:solidFill>
              </a:rPr>
              <a:t>Entrar INSCRIPCION PERSONA 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D48D19E-02C4-61AF-3A77-D8377D98A6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217" y="1726841"/>
            <a:ext cx="9060883" cy="3589713"/>
          </a:xfrm>
          <a:prstGeom prst="rect">
            <a:avLst/>
          </a:prstGeom>
        </p:spPr>
      </p:pic>
      <p:pic>
        <p:nvPicPr>
          <p:cNvPr id="3" name="0 Imagen">
            <a:extLst>
              <a:ext uri="{FF2B5EF4-FFF2-40B4-BE49-F238E27FC236}">
                <a16:creationId xmlns:a16="http://schemas.microsoft.com/office/drawing/2014/main" id="{07336456-6546-7723-F35D-4CE95C8F6C9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543" y="4567254"/>
            <a:ext cx="484505" cy="484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907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A2C34F95-E53A-9D14-2A7E-4910EC0DFB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0094" y="547169"/>
            <a:ext cx="7891895" cy="282601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88CFB41-5D08-D3B2-0AF4-FD17AE45AA2B}"/>
              </a:ext>
            </a:extLst>
          </p:cNvPr>
          <p:cNvSpPr txBox="1"/>
          <p:nvPr/>
        </p:nvSpPr>
        <p:spPr>
          <a:xfrm>
            <a:off x="525309" y="1566043"/>
            <a:ext cx="2989787" cy="523220"/>
          </a:xfrm>
          <a:prstGeom prst="rect">
            <a:avLst/>
          </a:prstGeom>
          <a:noFill/>
          <a:ln w="57150">
            <a:solidFill>
              <a:schemeClr val="tx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CL" sz="1400" b="1" dirty="0">
                <a:solidFill>
                  <a:srgbClr val="FF0000"/>
                </a:solidFill>
              </a:rPr>
              <a:t>Paso 2</a:t>
            </a:r>
            <a:r>
              <a:rPr lang="es-CL" sz="1400" dirty="0"/>
              <a:t>. </a:t>
            </a:r>
            <a:r>
              <a:rPr lang="es-CL" sz="1400" dirty="0">
                <a:solidFill>
                  <a:schemeClr val="tx1">
                    <a:lumMod val="50000"/>
                  </a:schemeClr>
                </a:solidFill>
              </a:rPr>
              <a:t>Digitar Rut y hacer check en consultar</a:t>
            </a:r>
          </a:p>
        </p:txBody>
      </p:sp>
      <p:pic>
        <p:nvPicPr>
          <p:cNvPr id="3" name="0 Imagen">
            <a:extLst>
              <a:ext uri="{FF2B5EF4-FFF2-40B4-BE49-F238E27FC236}">
                <a16:creationId xmlns:a16="http://schemas.microsoft.com/office/drawing/2014/main" id="{B747F4FC-67DB-AAD8-E0FA-A787CAF2D9A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1092" y="2490226"/>
            <a:ext cx="484505" cy="484505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F6F285A-32D0-2463-41F3-604169967588}"/>
              </a:ext>
            </a:extLst>
          </p:cNvPr>
          <p:cNvSpPr txBox="1"/>
          <p:nvPr/>
        </p:nvSpPr>
        <p:spPr>
          <a:xfrm>
            <a:off x="525309" y="4811002"/>
            <a:ext cx="3808503" cy="1169551"/>
          </a:xfrm>
          <a:prstGeom prst="rect">
            <a:avLst/>
          </a:prstGeom>
          <a:noFill/>
          <a:ln w="57150">
            <a:solidFill>
              <a:schemeClr val="tx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CL" sz="1400" b="1" dirty="0">
                <a:solidFill>
                  <a:srgbClr val="FF0000"/>
                </a:solidFill>
              </a:rPr>
              <a:t>Paso 3</a:t>
            </a:r>
            <a:r>
              <a:rPr lang="es-CL" sz="1400" dirty="0"/>
              <a:t>. </a:t>
            </a:r>
            <a:r>
              <a:rPr lang="es-CL" sz="1400" dirty="0">
                <a:solidFill>
                  <a:schemeClr val="tx1">
                    <a:lumMod val="50000"/>
                  </a:schemeClr>
                </a:solidFill>
              </a:rPr>
              <a:t>Seleccionar tipo de proceso a realizar, luego check en consultar.</a:t>
            </a:r>
          </a:p>
          <a:p>
            <a:r>
              <a:rPr lang="es-CL" sz="1400" dirty="0">
                <a:solidFill>
                  <a:schemeClr val="tx1">
                    <a:lumMod val="50000"/>
                  </a:schemeClr>
                </a:solidFill>
              </a:rPr>
              <a:t>Ahora, si la persona ya está inscrita, el sistema enviará mensaje indicando el estado y solo podrá actualizar, ceder o renunciar la inscripción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CF7EB80-A664-AA7A-6E22-DFAE9A0E8B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9236" y="4321030"/>
            <a:ext cx="6619875" cy="1381125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3475CDA4-925F-5399-6AE7-6275E23B6BEF}"/>
              </a:ext>
            </a:extLst>
          </p:cNvPr>
          <p:cNvSpPr/>
          <p:nvPr/>
        </p:nvSpPr>
        <p:spPr>
          <a:xfrm>
            <a:off x="4773880" y="5347110"/>
            <a:ext cx="5985163" cy="31677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917053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9EE1639-1E31-1637-AA76-3ACDA8121DD1}"/>
              </a:ext>
            </a:extLst>
          </p:cNvPr>
          <p:cNvSpPr txBox="1"/>
          <p:nvPr/>
        </p:nvSpPr>
        <p:spPr>
          <a:xfrm>
            <a:off x="442182" y="754173"/>
            <a:ext cx="3761683" cy="3970318"/>
          </a:xfrm>
          <a:prstGeom prst="rect">
            <a:avLst/>
          </a:prstGeom>
          <a:noFill/>
          <a:ln w="57150">
            <a:solidFill>
              <a:schemeClr val="tx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CL" sz="1400" b="1" dirty="0">
                <a:solidFill>
                  <a:srgbClr val="FF0000"/>
                </a:solidFill>
              </a:rPr>
              <a:t>Paso 4</a:t>
            </a:r>
            <a:r>
              <a:rPr lang="es-CL" sz="1400" dirty="0"/>
              <a:t>. </a:t>
            </a:r>
            <a:r>
              <a:rPr lang="es-CL" sz="1400" dirty="0">
                <a:solidFill>
                  <a:schemeClr val="tx1">
                    <a:lumMod val="50000"/>
                  </a:schemeClr>
                </a:solidFill>
              </a:rPr>
              <a:t>al seleccionar Inscripción, el sistema arrojará los datos que entrega registro civil y RSH, usted, deberá completar los datos que son obligatorios.</a:t>
            </a:r>
          </a:p>
          <a:p>
            <a:endParaRPr lang="es-CL" sz="1400" b="1" dirty="0">
              <a:solidFill>
                <a:schemeClr val="tx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CL" sz="1400" b="1" dirty="0">
                <a:solidFill>
                  <a:schemeClr val="tx1">
                    <a:lumMod val="50000"/>
                  </a:schemeClr>
                </a:solidFill>
              </a:rPr>
              <a:t>Este formulario se compone de lo siguiente:</a:t>
            </a:r>
          </a:p>
          <a:p>
            <a:endParaRPr lang="es-CL" sz="1400" b="1" dirty="0">
              <a:solidFill>
                <a:schemeClr val="tx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+mj-lt"/>
              <a:buAutoNum type="arabicPeriod"/>
            </a:pPr>
            <a:r>
              <a:rPr lang="es-CL" sz="1400" b="1" dirty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Identificación del Interesado.</a:t>
            </a:r>
          </a:p>
          <a:p>
            <a:pPr marL="342900" indent="-342900">
              <a:buFont typeface="+mj-lt"/>
              <a:buAutoNum type="arabicPeriod"/>
            </a:pPr>
            <a:r>
              <a:rPr lang="es-CL" sz="1400" b="1" dirty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Identificación del Cónyuge.</a:t>
            </a:r>
          </a:p>
          <a:p>
            <a:pPr marL="342900" indent="-342900">
              <a:buFont typeface="+mj-lt"/>
              <a:buAutoNum type="arabicPeriod"/>
            </a:pPr>
            <a:r>
              <a:rPr lang="es-CL" sz="1400" b="1" dirty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Ingresos y Actividad Laboral.</a:t>
            </a:r>
          </a:p>
          <a:p>
            <a:pPr marL="342900" indent="-342900">
              <a:buFont typeface="+mj-lt"/>
              <a:buAutoNum type="arabicPeriod"/>
            </a:pPr>
            <a:r>
              <a:rPr lang="es-CL" sz="1400" b="1" dirty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Ahorro.</a:t>
            </a:r>
          </a:p>
          <a:p>
            <a:pPr marL="342900" indent="-342900">
              <a:buFont typeface="+mj-lt"/>
              <a:buAutoNum type="arabicPeriod"/>
            </a:pPr>
            <a:r>
              <a:rPr lang="es-CL" sz="1400" b="1" dirty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Preferencia Programa.</a:t>
            </a:r>
          </a:p>
          <a:p>
            <a:pPr marL="342900" indent="-342900">
              <a:buFont typeface="+mj-lt"/>
              <a:buAutoNum type="arabicPeriod"/>
            </a:pPr>
            <a:r>
              <a:rPr lang="es-CL" sz="1400" b="1" dirty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Ubicación de la Preferencia.</a:t>
            </a:r>
          </a:p>
          <a:p>
            <a:pPr marL="342900" indent="-342900">
              <a:buFont typeface="+mj-lt"/>
              <a:buAutoNum type="arabicPeriod"/>
            </a:pPr>
            <a:r>
              <a:rPr lang="es-CL" sz="1400" b="1" dirty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Registro Social de Hogares</a:t>
            </a:r>
          </a:p>
          <a:p>
            <a:pPr marL="342900" indent="-342900">
              <a:buFont typeface="+mj-lt"/>
              <a:buAutoNum type="arabicPeriod"/>
            </a:pPr>
            <a:r>
              <a:rPr lang="es-CL" sz="1400" b="1" dirty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Contacto</a:t>
            </a:r>
          </a:p>
          <a:p>
            <a:endParaRPr lang="es-CL" sz="1400" dirty="0">
              <a:solidFill>
                <a:schemeClr val="tx1">
                  <a:lumMod val="50000"/>
                </a:schemeClr>
              </a:solidFill>
            </a:endParaRPr>
          </a:p>
          <a:p>
            <a:endParaRPr lang="es-CL" sz="1400" dirty="0">
              <a:solidFill>
                <a:schemeClr val="tx1">
                  <a:lumMod val="50000"/>
                </a:schemeClr>
              </a:solidFill>
            </a:endParaRPr>
          </a:p>
          <a:p>
            <a:endParaRPr lang="es-C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57821C5-D35D-E674-F5F6-82F8A1AFDB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1381" y="0"/>
            <a:ext cx="72676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193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6433C9F6-CB65-CE1E-40A6-A58B6EA02FA2}"/>
              </a:ext>
            </a:extLst>
          </p:cNvPr>
          <p:cNvSpPr txBox="1"/>
          <p:nvPr/>
        </p:nvSpPr>
        <p:spPr>
          <a:xfrm>
            <a:off x="213756" y="1079155"/>
            <a:ext cx="3978234" cy="954107"/>
          </a:xfrm>
          <a:prstGeom prst="rect">
            <a:avLst/>
          </a:prstGeom>
          <a:noFill/>
          <a:ln w="57150">
            <a:solidFill>
              <a:schemeClr val="tx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CL" sz="1400" b="1" dirty="0">
                <a:solidFill>
                  <a:srgbClr val="FF0000"/>
                </a:solidFill>
              </a:rPr>
              <a:t>IMPORTANTE:</a:t>
            </a:r>
          </a:p>
          <a:p>
            <a:pPr algn="just"/>
            <a:r>
              <a:rPr lang="es-CL" sz="1400" dirty="0">
                <a:solidFill>
                  <a:schemeClr val="tx1">
                    <a:lumMod val="50000"/>
                  </a:schemeClr>
                </a:solidFill>
              </a:rPr>
              <a:t>Al ingresar los datos de ahorro, si es un banco en Línea, automáticamente el sistema arrojará los datos que entrega la entidad bancaria.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DD5261F1-540A-DE32-7734-63B2F2F04E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72" y="2556241"/>
            <a:ext cx="4655190" cy="3638241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0C82BCC5-CA5A-D68A-5E94-F17E076ECAA7}"/>
              </a:ext>
            </a:extLst>
          </p:cNvPr>
          <p:cNvSpPr txBox="1"/>
          <p:nvPr/>
        </p:nvSpPr>
        <p:spPr>
          <a:xfrm>
            <a:off x="6187044" y="1116281"/>
            <a:ext cx="5581403" cy="954107"/>
          </a:xfrm>
          <a:prstGeom prst="rect">
            <a:avLst/>
          </a:prstGeom>
          <a:noFill/>
          <a:ln w="57150">
            <a:solidFill>
              <a:schemeClr val="tx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CL" sz="1400" b="1" dirty="0">
                <a:solidFill>
                  <a:srgbClr val="FF0000"/>
                </a:solidFill>
              </a:rPr>
              <a:t>IMPORTANTE:</a:t>
            </a:r>
          </a:p>
          <a:p>
            <a:pPr algn="just"/>
            <a:r>
              <a:rPr lang="es-CL" sz="1400" dirty="0">
                <a:solidFill>
                  <a:schemeClr val="tx1">
                    <a:lumMod val="50000"/>
                  </a:schemeClr>
                </a:solidFill>
              </a:rPr>
              <a:t>Al final del Formulario, se encuentra el </a:t>
            </a:r>
            <a:r>
              <a:rPr lang="es-CL" sz="1400" b="1" dirty="0" err="1">
                <a:solidFill>
                  <a:schemeClr val="tx1">
                    <a:lumMod val="50000"/>
                  </a:schemeClr>
                </a:solidFill>
              </a:rPr>
              <a:t>V°B°</a:t>
            </a:r>
            <a:r>
              <a:rPr lang="es-CL" sz="1400" b="1" dirty="0">
                <a:solidFill>
                  <a:schemeClr val="tx1">
                    <a:lumMod val="50000"/>
                  </a:schemeClr>
                </a:solidFill>
              </a:rPr>
              <a:t> de la Entidad Receptora </a:t>
            </a:r>
            <a:r>
              <a:rPr lang="es-CL" sz="1400" dirty="0">
                <a:solidFill>
                  <a:schemeClr val="tx1">
                    <a:lumMod val="50000"/>
                  </a:schemeClr>
                </a:solidFill>
              </a:rPr>
              <a:t>y también, una sección para incluir comentarios y/o observaciones.</a:t>
            </a:r>
          </a:p>
          <a:p>
            <a:pPr algn="just"/>
            <a:r>
              <a:rPr lang="es-CL" sz="1400" dirty="0">
                <a:solidFill>
                  <a:schemeClr val="tx1">
                    <a:lumMod val="50000"/>
                  </a:schemeClr>
                </a:solidFill>
              </a:rPr>
              <a:t>Se puede guardar en borrador y/o Ingresar la solicitud de inscripción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834E7B29-A47F-D8AC-D11D-4E92BBD705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9475" y="2682432"/>
            <a:ext cx="5891499" cy="3096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865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4033ABE-683D-F777-8D3C-6FFBF1DACECF}"/>
              </a:ext>
            </a:extLst>
          </p:cNvPr>
          <p:cNvSpPr txBox="1"/>
          <p:nvPr/>
        </p:nvSpPr>
        <p:spPr>
          <a:xfrm>
            <a:off x="334391" y="490264"/>
            <a:ext cx="3407463" cy="1384995"/>
          </a:xfrm>
          <a:prstGeom prst="rect">
            <a:avLst/>
          </a:prstGeom>
          <a:noFill/>
          <a:ln w="57150">
            <a:solidFill>
              <a:schemeClr val="tx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CL" sz="1400" b="1" dirty="0">
                <a:solidFill>
                  <a:srgbClr val="FF0000"/>
                </a:solidFill>
              </a:rPr>
              <a:t>IMPORTANTE:</a:t>
            </a:r>
          </a:p>
          <a:p>
            <a:pPr algn="just"/>
            <a:r>
              <a:rPr lang="es-CL" sz="1400" dirty="0">
                <a:solidFill>
                  <a:schemeClr val="tx1">
                    <a:lumMod val="50000"/>
                  </a:schemeClr>
                </a:solidFill>
              </a:rPr>
              <a:t>Al seleccionar </a:t>
            </a:r>
            <a:r>
              <a:rPr lang="es-CL" sz="1400" b="1" dirty="0">
                <a:solidFill>
                  <a:schemeClr val="tx1">
                    <a:lumMod val="50000"/>
                  </a:schemeClr>
                </a:solidFill>
              </a:rPr>
              <a:t>“Grabar borrador”, </a:t>
            </a:r>
            <a:r>
              <a:rPr lang="es-CL" sz="1400" dirty="0">
                <a:solidFill>
                  <a:schemeClr val="tx1">
                    <a:lumMod val="50000"/>
                  </a:schemeClr>
                </a:solidFill>
              </a:rPr>
              <a:t>el sistema guarda la información y cuando usted quiera retomarla, el sistema le arrojará los siguientes mensajes, debe elegir alguno y continuar con el proceso.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990B92E-250D-3A97-9B9B-2285AF5CD7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-18075"/>
            <a:ext cx="5162550" cy="2638425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8EE37D65-FE10-B06A-043E-1762A769A0E2}"/>
              </a:ext>
            </a:extLst>
          </p:cNvPr>
          <p:cNvSpPr txBox="1"/>
          <p:nvPr/>
        </p:nvSpPr>
        <p:spPr>
          <a:xfrm>
            <a:off x="144316" y="3086915"/>
            <a:ext cx="11327248" cy="523220"/>
          </a:xfrm>
          <a:prstGeom prst="rect">
            <a:avLst/>
          </a:prstGeom>
          <a:noFill/>
          <a:ln w="57150">
            <a:solidFill>
              <a:schemeClr val="tx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CL" sz="1400" b="1" dirty="0">
                <a:solidFill>
                  <a:srgbClr val="FF0000"/>
                </a:solidFill>
              </a:rPr>
              <a:t>Paso 5</a:t>
            </a:r>
            <a:r>
              <a:rPr lang="es-CL" sz="1400" dirty="0"/>
              <a:t>. Si está todo OK, deberá hacer check en </a:t>
            </a:r>
            <a:r>
              <a:rPr lang="es-CL" sz="1400" b="1" dirty="0"/>
              <a:t>“Ingresar solicitud de Inscripción”, </a:t>
            </a:r>
            <a:r>
              <a:rPr lang="es-CL" sz="1400" dirty="0"/>
              <a:t>luego el sistema arrojará el mensaje de </a:t>
            </a:r>
            <a:r>
              <a:rPr lang="es-CL" sz="1400" b="1" dirty="0"/>
              <a:t>“Éxito”, </a:t>
            </a:r>
            <a:r>
              <a:rPr lang="es-CL" sz="1400" dirty="0"/>
              <a:t>el cual indica que ya está inscrita la persona</a:t>
            </a:r>
            <a:endParaRPr lang="es-C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FFDA936C-702A-792F-C7D1-C6145340E0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3930" y="3865526"/>
            <a:ext cx="5891499" cy="2665565"/>
          </a:xfrm>
          <a:prstGeom prst="rect">
            <a:avLst/>
          </a:prstGeom>
        </p:spPr>
      </p:pic>
      <p:pic>
        <p:nvPicPr>
          <p:cNvPr id="10" name="0 Imagen">
            <a:extLst>
              <a:ext uri="{FF2B5EF4-FFF2-40B4-BE49-F238E27FC236}">
                <a16:creationId xmlns:a16="http://schemas.microsoft.com/office/drawing/2014/main" id="{97A7C7BF-802D-1B84-1F93-A89A0DD459C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643" y="6416534"/>
            <a:ext cx="484505" cy="484505"/>
          </a:xfrm>
          <a:prstGeom prst="rect">
            <a:avLst/>
          </a:prstGeom>
        </p:spPr>
      </p:pic>
      <p:sp>
        <p:nvSpPr>
          <p:cNvPr id="11" name="Flecha: a la derecha 10">
            <a:extLst>
              <a:ext uri="{FF2B5EF4-FFF2-40B4-BE49-F238E27FC236}">
                <a16:creationId xmlns:a16="http://schemas.microsoft.com/office/drawing/2014/main" id="{6E2119E6-7188-CB5B-FF95-520C74142205}"/>
              </a:ext>
            </a:extLst>
          </p:cNvPr>
          <p:cNvSpPr/>
          <p:nvPr/>
        </p:nvSpPr>
        <p:spPr>
          <a:xfrm>
            <a:off x="4208950" y="890649"/>
            <a:ext cx="1531917" cy="8787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177B48D6-D013-B546-50D1-DC8AD7E552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2853" y="5126791"/>
            <a:ext cx="2586162" cy="1659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787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28E65FC-E9BB-2CD6-785C-55A53324F9D8}"/>
              </a:ext>
            </a:extLst>
          </p:cNvPr>
          <p:cNvSpPr txBox="1"/>
          <p:nvPr/>
        </p:nvSpPr>
        <p:spPr>
          <a:xfrm>
            <a:off x="2498682" y="1653900"/>
            <a:ext cx="7194635" cy="523220"/>
          </a:xfrm>
          <a:prstGeom prst="rect">
            <a:avLst/>
          </a:prstGeom>
          <a:noFill/>
          <a:ln w="57150">
            <a:solidFill>
              <a:schemeClr val="tx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CL" sz="1400" b="1" dirty="0">
                <a:solidFill>
                  <a:srgbClr val="FF0000"/>
                </a:solidFill>
              </a:rPr>
              <a:t>Paso 6</a:t>
            </a:r>
            <a:r>
              <a:rPr lang="es-CL" sz="1400" dirty="0"/>
              <a:t>. Para una  efectuar la </a:t>
            </a:r>
            <a:r>
              <a:rPr lang="es-CL" sz="1400" b="1" dirty="0"/>
              <a:t>renuncia</a:t>
            </a:r>
            <a:r>
              <a:rPr lang="es-CL" sz="1400" dirty="0"/>
              <a:t> de la Inscripción debe hacer check, completar las razones e ingresar la renuncia</a:t>
            </a:r>
            <a:endParaRPr lang="es-C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B6AC18C-B77C-A37B-1F4B-D1A1C45F0AF9}"/>
              </a:ext>
            </a:extLst>
          </p:cNvPr>
          <p:cNvSpPr txBox="1"/>
          <p:nvPr/>
        </p:nvSpPr>
        <p:spPr>
          <a:xfrm>
            <a:off x="294736" y="524584"/>
            <a:ext cx="11248080" cy="523220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s-CL" sz="1400" b="1" dirty="0">
                <a:solidFill>
                  <a:srgbClr val="FF0000"/>
                </a:solidFill>
              </a:rPr>
              <a:t>IMPORTANTE</a:t>
            </a:r>
            <a:r>
              <a:rPr lang="es-CL" sz="1400" dirty="0"/>
              <a:t>. </a:t>
            </a:r>
            <a:r>
              <a:rPr lang="es-CL" sz="1400" b="1" dirty="0"/>
              <a:t>Si desea actualizar los datos, debe hacer check en la opción de la imagen y con ello el sistema entregará mismos datos digitados anteriormente.</a:t>
            </a:r>
            <a:endParaRPr lang="es-CL" sz="1400" b="1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F980367-1B12-8E1D-C1B4-145A9193D0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8172" y="2555910"/>
            <a:ext cx="6335653" cy="3224212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8164A85-D85E-9BA4-E349-DFA612FEE2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3017" y="4588074"/>
            <a:ext cx="3238006" cy="2180670"/>
          </a:xfrm>
          <a:prstGeom prst="rect">
            <a:avLst/>
          </a:prstGeom>
        </p:spPr>
      </p:pic>
      <p:pic>
        <p:nvPicPr>
          <p:cNvPr id="11" name="0 Imagen">
            <a:extLst>
              <a:ext uri="{FF2B5EF4-FFF2-40B4-BE49-F238E27FC236}">
                <a16:creationId xmlns:a16="http://schemas.microsoft.com/office/drawing/2014/main" id="{6486AA01-519B-0514-C42F-741DF0109D9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522" y="5528963"/>
            <a:ext cx="484505" cy="484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13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0668EF6-6332-1F8C-9649-C073B76D7BCD}"/>
              </a:ext>
            </a:extLst>
          </p:cNvPr>
          <p:cNvSpPr txBox="1"/>
          <p:nvPr/>
        </p:nvSpPr>
        <p:spPr>
          <a:xfrm>
            <a:off x="265016" y="940290"/>
            <a:ext cx="3949620" cy="523220"/>
          </a:xfrm>
          <a:prstGeom prst="rect">
            <a:avLst/>
          </a:prstGeom>
          <a:noFill/>
          <a:ln w="57150">
            <a:solidFill>
              <a:schemeClr val="tx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CL" sz="1400" b="1" dirty="0">
                <a:solidFill>
                  <a:srgbClr val="FF0000"/>
                </a:solidFill>
              </a:rPr>
              <a:t>Paso 7</a:t>
            </a:r>
            <a:r>
              <a:rPr lang="es-CL" sz="1400" dirty="0"/>
              <a:t>. Para realizar la Cesión, deberá ingresar el RUT inscrito y hacer check como detalla la imagen</a:t>
            </a:r>
            <a:endParaRPr lang="es-C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B83C949-CAE6-B6A9-4F9D-203C382DA6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6969" y="511338"/>
            <a:ext cx="4624141" cy="138112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EE379890-4E45-C16A-F9B8-30864AB0C082}"/>
              </a:ext>
            </a:extLst>
          </p:cNvPr>
          <p:cNvSpPr txBox="1"/>
          <p:nvPr/>
        </p:nvSpPr>
        <p:spPr>
          <a:xfrm>
            <a:off x="472097" y="2134715"/>
            <a:ext cx="11118220" cy="738664"/>
          </a:xfrm>
          <a:prstGeom prst="rect">
            <a:avLst/>
          </a:prstGeom>
          <a:noFill/>
          <a:ln w="57150">
            <a:solidFill>
              <a:schemeClr val="tx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CL" sz="1400" b="1" dirty="0">
                <a:solidFill>
                  <a:srgbClr val="FF0000"/>
                </a:solidFill>
              </a:rPr>
              <a:t>Paso 8</a:t>
            </a:r>
            <a:r>
              <a:rPr lang="es-CL" sz="1400" dirty="0"/>
              <a:t>. El sistema automáticamente levantará el formulario con los datos nuevos , usted podrá actualizarlos y/o completar lo que falta en formulario. </a:t>
            </a:r>
          </a:p>
          <a:p>
            <a:r>
              <a:rPr lang="es-CL" sz="1400" dirty="0"/>
              <a:t>Se incorpora una casilla para completar el motivo de esta cesión.</a:t>
            </a:r>
          </a:p>
          <a:p>
            <a:r>
              <a:rPr lang="es-CL" sz="1400" dirty="0">
                <a:solidFill>
                  <a:schemeClr val="tx1">
                    <a:lumMod val="50000"/>
                  </a:schemeClr>
                </a:solidFill>
              </a:rPr>
              <a:t>Con lo anterior OK, debe hacer check en “Ingresar Cesión” luego figurará el mensaje de “Éxito”.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829743C-E265-D824-AA85-6E2F4E6548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552" y="3021143"/>
            <a:ext cx="4210050" cy="3836857"/>
          </a:xfrm>
          <a:prstGeom prst="rect">
            <a:avLst/>
          </a:prstGeom>
        </p:spPr>
      </p:pic>
      <p:pic>
        <p:nvPicPr>
          <p:cNvPr id="11" name="0 Imagen">
            <a:extLst>
              <a:ext uri="{FF2B5EF4-FFF2-40B4-BE49-F238E27FC236}">
                <a16:creationId xmlns:a16="http://schemas.microsoft.com/office/drawing/2014/main" id="{FC4A75A5-81EE-07AD-2011-0CD1043C7B7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8625" y="1650210"/>
            <a:ext cx="484505" cy="484505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CAB13ED-A08B-15F1-5ED9-BBBE7DCFD5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3590" y="5294667"/>
            <a:ext cx="2225449" cy="1563332"/>
          </a:xfrm>
          <a:prstGeom prst="rect">
            <a:avLst/>
          </a:prstGeom>
        </p:spPr>
      </p:pic>
      <p:sp>
        <p:nvSpPr>
          <p:cNvPr id="14" name="Flecha: a la derecha 13">
            <a:extLst>
              <a:ext uri="{FF2B5EF4-FFF2-40B4-BE49-F238E27FC236}">
                <a16:creationId xmlns:a16="http://schemas.microsoft.com/office/drawing/2014/main" id="{94E7351C-3494-9B38-151B-AF462A5FBFC9}"/>
              </a:ext>
            </a:extLst>
          </p:cNvPr>
          <p:cNvSpPr/>
          <p:nvPr/>
        </p:nvSpPr>
        <p:spPr>
          <a:xfrm>
            <a:off x="5215810" y="771436"/>
            <a:ext cx="1050114" cy="8787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5" name="0 Imagen">
            <a:extLst>
              <a:ext uri="{FF2B5EF4-FFF2-40B4-BE49-F238E27FC236}">
                <a16:creationId xmlns:a16="http://schemas.microsoft.com/office/drawing/2014/main" id="{39909DA8-EAA5-8562-A67D-20B23242CA0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288" y="6615747"/>
            <a:ext cx="484505" cy="484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403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F74610F-6920-7847-B21B-D23914BD44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31156" y="3234910"/>
            <a:ext cx="8929688" cy="858308"/>
          </a:xfrm>
        </p:spPr>
        <p:txBody>
          <a:bodyPr/>
          <a:lstStyle/>
          <a:p>
            <a:r>
              <a:rPr lang="es-CL" sz="4400" dirty="0"/>
              <a:t>FIN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3268" y="1332089"/>
            <a:ext cx="1805464" cy="164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21134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GobCL">
      <a:dk1>
        <a:srgbClr val="304978"/>
      </a:dk1>
      <a:lt1>
        <a:srgbClr val="FFFFFF"/>
      </a:lt1>
      <a:dk2>
        <a:srgbClr val="441B3A"/>
      </a:dk2>
      <a:lt2>
        <a:srgbClr val="E3F8FF"/>
      </a:lt2>
      <a:accent1>
        <a:srgbClr val="4E9CCD"/>
      </a:accent1>
      <a:accent2>
        <a:srgbClr val="F93B5C"/>
      </a:accent2>
      <a:accent3>
        <a:srgbClr val="437744"/>
      </a:accent3>
      <a:accent4>
        <a:srgbClr val="FFC000"/>
      </a:accent4>
      <a:accent5>
        <a:srgbClr val="4C6598"/>
      </a:accent5>
      <a:accent6>
        <a:srgbClr val="70AD47"/>
      </a:accent6>
      <a:hlink>
        <a:srgbClr val="FA2B4F"/>
      </a:hlink>
      <a:folHlink>
        <a:srgbClr val="C1284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obCL-PPT" id="{7F19D90F-3F06-494A-B157-7AAF8BD8F023}" vid="{F369A27E-ACF5-4048-826C-64DD8CC4D30A}"/>
    </a:ext>
  </a:extLst>
</a:theme>
</file>

<file path=ppt/theme/theme2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obCL-PPT" id="{7F19D90F-3F06-494A-B157-7AAF8BD8F023}" vid="{AE92E074-0FE6-E04B-98D9-008B532AC55D}"/>
    </a:ext>
  </a:extLst>
</a:theme>
</file>

<file path=ppt/theme/theme3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obCL-PPT" id="{7F19D90F-3F06-494A-B157-7AAF8BD8F023}" vid="{85C67E3E-7A8C-FE4A-A6CE-CE2DFBB63B5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GobCL-PPT</Template>
  <TotalTime>17810</TotalTime>
  <Words>404</Words>
  <Application>Microsoft Office PowerPoint</Application>
  <PresentationFormat>Panorámica</PresentationFormat>
  <Paragraphs>33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Arial</vt:lpstr>
      <vt:lpstr>Calibri</vt:lpstr>
      <vt:lpstr>gobCL</vt:lpstr>
      <vt:lpstr>Tema de Office</vt:lpstr>
      <vt:lpstr>1_Diseño personalizado</vt:lpstr>
      <vt:lpstr>Diseño personalizado</vt:lpstr>
      <vt:lpstr>MANUAL DE INSCRIPCION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Ministerio de Vivienda y Urbanismo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Carolina Amigo Larenas</dc:creator>
  <cp:lastModifiedBy>Lysset Diaz Alvarez</cp:lastModifiedBy>
  <cp:revision>11</cp:revision>
  <dcterms:created xsi:type="dcterms:W3CDTF">2022-03-22T17:47:39Z</dcterms:created>
  <dcterms:modified xsi:type="dcterms:W3CDTF">2024-05-24T15:05:52Z</dcterms:modified>
</cp:coreProperties>
</file>