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Lst>
  <p:notesMasterIdLst>
    <p:notesMasterId r:id="rId11"/>
  </p:notesMasterIdLst>
  <p:sldIdLst>
    <p:sldId id="256" r:id="rId2"/>
    <p:sldId id="281" r:id="rId3"/>
    <p:sldId id="282" r:id="rId4"/>
    <p:sldId id="283" r:id="rId5"/>
    <p:sldId id="284" r:id="rId6"/>
    <p:sldId id="285" r:id="rId7"/>
    <p:sldId id="286" r:id="rId8"/>
    <p:sldId id="287" r:id="rId9"/>
    <p:sldId id="263"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306B"/>
    <a:srgbClr val="3B8C38"/>
    <a:srgbClr val="E1E1E1"/>
    <a:srgbClr val="D3D6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58DC45-66CC-46AA-BECC-E2740ABF20A8}" v="10" dt="2026-08-05T19:38:04.637"/>
  </p1510:revLst>
</p1510:revInfo>
</file>

<file path=ppt/tableStyles.xml><?xml version="1.0" encoding="utf-8"?>
<a:tblStyleLst xmlns:a="http://schemas.openxmlformats.org/drawingml/2006/main" def="{5C22544A-7EE6-4342-B048-85BDC9FD1C3A}">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5" d="100"/>
          <a:sy n="145" d="100"/>
        </p:scale>
        <p:origin x="546"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ias Gonzalez Castro" userId="6f9bf959-b07b-484c-9b9e-631439983899" providerId="ADAL" clId="{76195688-E8BC-45C9-89EA-BC8290DA2695}"/>
    <pc:docChg chg="addSld modSld sldOrd">
      <pc:chgData name="Matias Gonzalez Castro" userId="6f9bf959-b07b-484c-9b9e-631439983899" providerId="ADAL" clId="{76195688-E8BC-45C9-89EA-BC8290DA2695}" dt="2026-08-05T19:38:04.637" v="10" actId="478"/>
      <pc:docMkLst>
        <pc:docMk/>
      </pc:docMkLst>
      <pc:sldChg chg="delSp">
        <pc:chgData name="Matias Gonzalez Castro" userId="6f9bf959-b07b-484c-9b9e-631439983899" providerId="ADAL" clId="{76195688-E8BC-45C9-89EA-BC8290DA2695}" dt="2026-08-05T16:46:23.136" v="0" actId="478"/>
        <pc:sldMkLst>
          <pc:docMk/>
          <pc:sldMk cId="0" sldId="256"/>
        </pc:sldMkLst>
        <pc:spChg chg="del">
          <ac:chgData name="Matias Gonzalez Castro" userId="6f9bf959-b07b-484c-9b9e-631439983899" providerId="ADAL" clId="{76195688-E8BC-45C9-89EA-BC8290DA2695}" dt="2026-08-05T16:46:23.136" v="0" actId="478"/>
          <ac:spMkLst>
            <pc:docMk/>
            <pc:sldMk cId="0" sldId="256"/>
            <ac:spMk id="2" creationId="{C2533041-EB73-957C-7C9E-131FB8C89ADA}"/>
          </ac:spMkLst>
        </pc:spChg>
      </pc:sldChg>
      <pc:sldChg chg="add">
        <pc:chgData name="Matias Gonzalez Castro" userId="6f9bf959-b07b-484c-9b9e-631439983899" providerId="ADAL" clId="{76195688-E8BC-45C9-89EA-BC8290DA2695}" dt="2026-08-05T16:48:10.783" v="1"/>
        <pc:sldMkLst>
          <pc:docMk/>
          <pc:sldMk cId="1058229004" sldId="260"/>
        </pc:sldMkLst>
      </pc:sldChg>
      <pc:sldChg chg="add">
        <pc:chgData name="Matias Gonzalez Castro" userId="6f9bf959-b07b-484c-9b9e-631439983899" providerId="ADAL" clId="{76195688-E8BC-45C9-89EA-BC8290DA2695}" dt="2026-08-05T16:48:10.783" v="1"/>
        <pc:sldMkLst>
          <pc:docMk/>
          <pc:sldMk cId="2556959162" sldId="269"/>
        </pc:sldMkLst>
      </pc:sldChg>
      <pc:sldChg chg="add">
        <pc:chgData name="Matias Gonzalez Castro" userId="6f9bf959-b07b-484c-9b9e-631439983899" providerId="ADAL" clId="{76195688-E8BC-45C9-89EA-BC8290DA2695}" dt="2026-08-05T16:48:10.783" v="1"/>
        <pc:sldMkLst>
          <pc:docMk/>
          <pc:sldMk cId="2265274867" sldId="270"/>
        </pc:sldMkLst>
      </pc:sldChg>
      <pc:sldChg chg="modSp">
        <pc:chgData name="Matias Gonzalez Castro" userId="6f9bf959-b07b-484c-9b9e-631439983899" providerId="ADAL" clId="{76195688-E8BC-45C9-89EA-BC8290DA2695}" dt="2026-08-05T19:21:39.347" v="2" actId="20578"/>
        <pc:sldMkLst>
          <pc:docMk/>
          <pc:sldMk cId="1535594891" sldId="282"/>
        </pc:sldMkLst>
        <pc:spChg chg="mod">
          <ac:chgData name="Matias Gonzalez Castro" userId="6f9bf959-b07b-484c-9b9e-631439983899" providerId="ADAL" clId="{76195688-E8BC-45C9-89EA-BC8290DA2695}" dt="2026-08-05T19:21:39.347" v="2" actId="20578"/>
          <ac:spMkLst>
            <pc:docMk/>
            <pc:sldMk cId="1535594891" sldId="282"/>
            <ac:spMk id="6" creationId="{C450E6D1-9923-0C12-714E-D76932DE79F6}"/>
          </ac:spMkLst>
        </pc:spChg>
      </pc:sldChg>
      <pc:sldChg chg="delSp modSp">
        <pc:chgData name="Matias Gonzalez Castro" userId="6f9bf959-b07b-484c-9b9e-631439983899" providerId="ADAL" clId="{76195688-E8BC-45C9-89EA-BC8290DA2695}" dt="2026-08-05T19:32:25.525" v="8" actId="478"/>
        <pc:sldMkLst>
          <pc:docMk/>
          <pc:sldMk cId="4001642358" sldId="284"/>
        </pc:sldMkLst>
        <pc:spChg chg="mod">
          <ac:chgData name="Matias Gonzalez Castro" userId="6f9bf959-b07b-484c-9b9e-631439983899" providerId="ADAL" clId="{76195688-E8BC-45C9-89EA-BC8290DA2695}" dt="2026-08-05T19:28:59.289" v="4" actId="1076"/>
          <ac:spMkLst>
            <pc:docMk/>
            <pc:sldMk cId="4001642358" sldId="284"/>
            <ac:spMk id="4" creationId="{91DDDA45-C8F1-0E78-46C0-9C8DFA16BFF6}"/>
          </ac:spMkLst>
        </pc:spChg>
        <pc:spChg chg="mod">
          <ac:chgData name="Matias Gonzalez Castro" userId="6f9bf959-b07b-484c-9b9e-631439983899" providerId="ADAL" clId="{76195688-E8BC-45C9-89EA-BC8290DA2695}" dt="2026-08-05T19:28:59.289" v="4" actId="1076"/>
          <ac:spMkLst>
            <pc:docMk/>
            <pc:sldMk cId="4001642358" sldId="284"/>
            <ac:spMk id="13" creationId="{2BBEE65D-2D2C-AA41-6162-AEFC89DD4040}"/>
          </ac:spMkLst>
        </pc:spChg>
        <pc:spChg chg="mod">
          <ac:chgData name="Matias Gonzalez Castro" userId="6f9bf959-b07b-484c-9b9e-631439983899" providerId="ADAL" clId="{76195688-E8BC-45C9-89EA-BC8290DA2695}" dt="2026-08-05T19:28:59.289" v="4" actId="1076"/>
          <ac:spMkLst>
            <pc:docMk/>
            <pc:sldMk cId="4001642358" sldId="284"/>
            <ac:spMk id="18" creationId="{3889FD40-1245-97E3-521D-B076F85A3DBA}"/>
          </ac:spMkLst>
        </pc:spChg>
        <pc:picChg chg="del">
          <ac:chgData name="Matias Gonzalez Castro" userId="6f9bf959-b07b-484c-9b9e-631439983899" providerId="ADAL" clId="{76195688-E8BC-45C9-89EA-BC8290DA2695}" dt="2026-08-05T19:28:33.452" v="3" actId="478"/>
          <ac:picMkLst>
            <pc:docMk/>
            <pc:sldMk cId="4001642358" sldId="284"/>
            <ac:picMk id="3" creationId="{831E4BC7-DB15-E511-FB8A-203C1B7F8F22}"/>
          </ac:picMkLst>
        </pc:picChg>
        <pc:picChg chg="del mod">
          <ac:chgData name="Matias Gonzalez Castro" userId="6f9bf959-b07b-484c-9b9e-631439983899" providerId="ADAL" clId="{76195688-E8BC-45C9-89EA-BC8290DA2695}" dt="2026-08-05T19:32:25.525" v="8" actId="478"/>
          <ac:picMkLst>
            <pc:docMk/>
            <pc:sldMk cId="4001642358" sldId="284"/>
            <ac:picMk id="16" creationId="{50B722A5-D3CC-75FD-481A-9FC30775C1A4}"/>
          </ac:picMkLst>
        </pc:picChg>
      </pc:sldChg>
      <pc:sldChg chg="ord">
        <pc:chgData name="Matias Gonzalez Castro" userId="6f9bf959-b07b-484c-9b9e-631439983899" providerId="ADAL" clId="{76195688-E8BC-45C9-89EA-BC8290DA2695}" dt="2026-08-05T19:35:02.202" v="9"/>
        <pc:sldMkLst>
          <pc:docMk/>
          <pc:sldMk cId="1550268943" sldId="285"/>
        </pc:sldMkLst>
      </pc:sldChg>
      <pc:sldChg chg="delSp">
        <pc:chgData name="Matias Gonzalez Castro" userId="6f9bf959-b07b-484c-9b9e-631439983899" providerId="ADAL" clId="{76195688-E8BC-45C9-89EA-BC8290DA2695}" dt="2026-08-05T19:38:04.637" v="10" actId="478"/>
        <pc:sldMkLst>
          <pc:docMk/>
          <pc:sldMk cId="3695043238" sldId="287"/>
        </pc:sldMkLst>
        <pc:picChg chg="del">
          <ac:chgData name="Matias Gonzalez Castro" userId="6f9bf959-b07b-484c-9b9e-631439983899" providerId="ADAL" clId="{76195688-E8BC-45C9-89EA-BC8290DA2695}" dt="2026-08-05T19:38:04.637" v="10" actId="478"/>
          <ac:picMkLst>
            <pc:docMk/>
            <pc:sldMk cId="3695043238" sldId="287"/>
            <ac:picMk id="16" creationId="{C10E2292-44DE-98B7-B80C-3E721D750F5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d783cb6c4b_3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3d783cb6c4b_3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d783cb6c4b_3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d783cb6c4b_3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706052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a:extLst>
            <a:ext uri="{FF2B5EF4-FFF2-40B4-BE49-F238E27FC236}">
              <a16:creationId xmlns:a16="http://schemas.microsoft.com/office/drawing/2014/main" id="{D049568C-D87B-8DD9-53CB-5F132B7B979D}"/>
            </a:ext>
          </a:extLst>
        </p:cNvPr>
        <p:cNvGrpSpPr/>
        <p:nvPr/>
      </p:nvGrpSpPr>
      <p:grpSpPr>
        <a:xfrm>
          <a:off x="0" y="0"/>
          <a:ext cx="0" cy="0"/>
          <a:chOff x="0" y="0"/>
          <a:chExt cx="0" cy="0"/>
        </a:xfrm>
      </p:grpSpPr>
      <p:sp>
        <p:nvSpPr>
          <p:cNvPr id="113" name="Google Shape;113;g3d783cb6c4b_3_61:notes">
            <a:extLst>
              <a:ext uri="{FF2B5EF4-FFF2-40B4-BE49-F238E27FC236}">
                <a16:creationId xmlns:a16="http://schemas.microsoft.com/office/drawing/2014/main" id="{F2BED0C7-1737-4D55-8E3F-CAE866897D8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d783cb6c4b_3_61:notes">
            <a:extLst>
              <a:ext uri="{FF2B5EF4-FFF2-40B4-BE49-F238E27FC236}">
                <a16:creationId xmlns:a16="http://schemas.microsoft.com/office/drawing/2014/main" id="{4D103103-919F-B21F-83D1-FF3F2C46BAB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483276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a:extLst>
            <a:ext uri="{FF2B5EF4-FFF2-40B4-BE49-F238E27FC236}">
              <a16:creationId xmlns:a16="http://schemas.microsoft.com/office/drawing/2014/main" id="{983F19C0-B706-6A84-6E98-039EB0B42E1D}"/>
            </a:ext>
          </a:extLst>
        </p:cNvPr>
        <p:cNvGrpSpPr/>
        <p:nvPr/>
      </p:nvGrpSpPr>
      <p:grpSpPr>
        <a:xfrm>
          <a:off x="0" y="0"/>
          <a:ext cx="0" cy="0"/>
          <a:chOff x="0" y="0"/>
          <a:chExt cx="0" cy="0"/>
        </a:xfrm>
      </p:grpSpPr>
      <p:sp>
        <p:nvSpPr>
          <p:cNvPr id="113" name="Google Shape;113;g3d783cb6c4b_3_61:notes">
            <a:extLst>
              <a:ext uri="{FF2B5EF4-FFF2-40B4-BE49-F238E27FC236}">
                <a16:creationId xmlns:a16="http://schemas.microsoft.com/office/drawing/2014/main" id="{1DBAFAA6-989A-02CC-F634-48EC830925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d783cb6c4b_3_61:notes">
            <a:extLst>
              <a:ext uri="{FF2B5EF4-FFF2-40B4-BE49-F238E27FC236}">
                <a16:creationId xmlns:a16="http://schemas.microsoft.com/office/drawing/2014/main" id="{9ACA5E9B-76C3-D7A8-039D-57BE5F43447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327653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a:extLst>
            <a:ext uri="{FF2B5EF4-FFF2-40B4-BE49-F238E27FC236}">
              <a16:creationId xmlns:a16="http://schemas.microsoft.com/office/drawing/2014/main" id="{CC9677E9-8971-53E5-66F4-BDF1A0571866}"/>
            </a:ext>
          </a:extLst>
        </p:cNvPr>
        <p:cNvGrpSpPr/>
        <p:nvPr/>
      </p:nvGrpSpPr>
      <p:grpSpPr>
        <a:xfrm>
          <a:off x="0" y="0"/>
          <a:ext cx="0" cy="0"/>
          <a:chOff x="0" y="0"/>
          <a:chExt cx="0" cy="0"/>
        </a:xfrm>
      </p:grpSpPr>
      <p:sp>
        <p:nvSpPr>
          <p:cNvPr id="113" name="Google Shape;113;g3d783cb6c4b_3_61:notes">
            <a:extLst>
              <a:ext uri="{FF2B5EF4-FFF2-40B4-BE49-F238E27FC236}">
                <a16:creationId xmlns:a16="http://schemas.microsoft.com/office/drawing/2014/main" id="{CB2AE666-3AD9-5BEE-8966-2753960DA0E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d783cb6c4b_3_61:notes">
            <a:extLst>
              <a:ext uri="{FF2B5EF4-FFF2-40B4-BE49-F238E27FC236}">
                <a16:creationId xmlns:a16="http://schemas.microsoft.com/office/drawing/2014/main" id="{538DA1E8-4A9C-E5ED-C6E1-4934397B39B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115209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a:extLst>
            <a:ext uri="{FF2B5EF4-FFF2-40B4-BE49-F238E27FC236}">
              <a16:creationId xmlns:a16="http://schemas.microsoft.com/office/drawing/2014/main" id="{C75EDE2D-9923-D99D-7662-D994DDB3DBF8}"/>
            </a:ext>
          </a:extLst>
        </p:cNvPr>
        <p:cNvGrpSpPr/>
        <p:nvPr/>
      </p:nvGrpSpPr>
      <p:grpSpPr>
        <a:xfrm>
          <a:off x="0" y="0"/>
          <a:ext cx="0" cy="0"/>
          <a:chOff x="0" y="0"/>
          <a:chExt cx="0" cy="0"/>
        </a:xfrm>
      </p:grpSpPr>
      <p:sp>
        <p:nvSpPr>
          <p:cNvPr id="113" name="Google Shape;113;g3d783cb6c4b_3_61:notes">
            <a:extLst>
              <a:ext uri="{FF2B5EF4-FFF2-40B4-BE49-F238E27FC236}">
                <a16:creationId xmlns:a16="http://schemas.microsoft.com/office/drawing/2014/main" id="{496CFC0B-9C76-CE38-EED6-50E0EF66F9C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d783cb6c4b_3_61:notes">
            <a:extLst>
              <a:ext uri="{FF2B5EF4-FFF2-40B4-BE49-F238E27FC236}">
                <a16:creationId xmlns:a16="http://schemas.microsoft.com/office/drawing/2014/main" id="{46CB65C3-1451-9297-94E3-DB31714FD43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409013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a:extLst>
            <a:ext uri="{FF2B5EF4-FFF2-40B4-BE49-F238E27FC236}">
              <a16:creationId xmlns:a16="http://schemas.microsoft.com/office/drawing/2014/main" id="{867C6D02-044B-E6C4-ED73-05FCF1790CB7}"/>
            </a:ext>
          </a:extLst>
        </p:cNvPr>
        <p:cNvGrpSpPr/>
        <p:nvPr/>
      </p:nvGrpSpPr>
      <p:grpSpPr>
        <a:xfrm>
          <a:off x="0" y="0"/>
          <a:ext cx="0" cy="0"/>
          <a:chOff x="0" y="0"/>
          <a:chExt cx="0" cy="0"/>
        </a:xfrm>
      </p:grpSpPr>
      <p:sp>
        <p:nvSpPr>
          <p:cNvPr id="113" name="Google Shape;113;g3d783cb6c4b_3_61:notes">
            <a:extLst>
              <a:ext uri="{FF2B5EF4-FFF2-40B4-BE49-F238E27FC236}">
                <a16:creationId xmlns:a16="http://schemas.microsoft.com/office/drawing/2014/main" id="{7468350A-C218-A0C2-D50F-F5ACD07CA9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d783cb6c4b_3_61:notes">
            <a:extLst>
              <a:ext uri="{FF2B5EF4-FFF2-40B4-BE49-F238E27FC236}">
                <a16:creationId xmlns:a16="http://schemas.microsoft.com/office/drawing/2014/main" id="{E12F172F-6DEE-6F91-F2A7-B7B2727947DB}"/>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992897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a:extLst>
            <a:ext uri="{FF2B5EF4-FFF2-40B4-BE49-F238E27FC236}">
              <a16:creationId xmlns:a16="http://schemas.microsoft.com/office/drawing/2014/main" id="{1D4AFDB3-6526-116B-806D-5AFA6E160CC4}"/>
            </a:ext>
          </a:extLst>
        </p:cNvPr>
        <p:cNvGrpSpPr/>
        <p:nvPr/>
      </p:nvGrpSpPr>
      <p:grpSpPr>
        <a:xfrm>
          <a:off x="0" y="0"/>
          <a:ext cx="0" cy="0"/>
          <a:chOff x="0" y="0"/>
          <a:chExt cx="0" cy="0"/>
        </a:xfrm>
      </p:grpSpPr>
      <p:sp>
        <p:nvSpPr>
          <p:cNvPr id="113" name="Google Shape;113;g3d783cb6c4b_3_61:notes">
            <a:extLst>
              <a:ext uri="{FF2B5EF4-FFF2-40B4-BE49-F238E27FC236}">
                <a16:creationId xmlns:a16="http://schemas.microsoft.com/office/drawing/2014/main" id="{C9617875-9293-C4A4-51FB-8AABC2BB2F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g3d783cb6c4b_3_61:notes">
            <a:extLst>
              <a:ext uri="{FF2B5EF4-FFF2-40B4-BE49-F238E27FC236}">
                <a16:creationId xmlns:a16="http://schemas.microsoft.com/office/drawing/2014/main" id="{08589EA5-17E7-EE5C-BE69-90CB9702A85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278666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d783cb6c4b_3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g3d783cb6c4b_3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s-419"/>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microsoft.com/office/2007/relationships/hdphoto" Target="../media/hdphoto2.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9.png"/><Relationship Id="rId5" Type="http://schemas.microsoft.com/office/2007/relationships/hdphoto" Target="../media/hdphoto2.wdp"/><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8.png"/><Relationship Id="rId5" Type="http://schemas.microsoft.com/office/2007/relationships/hdphoto" Target="../media/hdphoto2.wdp"/><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99" name="Google Shape;99;p25" title="Primer Fondo PPT-1 .png"/>
          <p:cNvPicPr preferRelativeResize="0"/>
          <p:nvPr/>
        </p:nvPicPr>
        <p:blipFill rotWithShape="1">
          <a:blip r:embed="rId3">
            <a:alphaModFix/>
          </a:blip>
          <a:srcRect/>
          <a:stretch/>
        </p:blipFill>
        <p:spPr>
          <a:xfrm>
            <a:off x="-48323" y="-27182"/>
            <a:ext cx="9240646" cy="5197863"/>
          </a:xfrm>
          <a:prstGeom prst="rect">
            <a:avLst/>
          </a:prstGeom>
          <a:noFill/>
          <a:ln>
            <a:noFill/>
          </a:ln>
        </p:spPr>
      </p:pic>
      <p:pic>
        <p:nvPicPr>
          <p:cNvPr id="100" name="Google Shape;100;p25" title="LogoGob-2026-4.png"/>
          <p:cNvPicPr preferRelativeResize="0"/>
          <p:nvPr/>
        </p:nvPicPr>
        <p:blipFill rotWithShape="1">
          <a:blip r:embed="rId4">
            <a:alphaModFix/>
          </a:blip>
          <a:srcRect l="-3591" t="-15409" r="-3602" b="-15396"/>
          <a:stretch/>
        </p:blipFill>
        <p:spPr>
          <a:xfrm>
            <a:off x="3076500" y="3026080"/>
            <a:ext cx="2991002" cy="1683995"/>
          </a:xfrm>
          <a:prstGeom prst="rect">
            <a:avLst/>
          </a:prstGeom>
          <a:noFill/>
          <a:ln>
            <a:noFill/>
          </a:ln>
        </p:spPr>
      </p:pic>
      <p:sp>
        <p:nvSpPr>
          <p:cNvPr id="101" name="Google Shape;101;p25"/>
          <p:cNvSpPr txBox="1"/>
          <p:nvPr/>
        </p:nvSpPr>
        <p:spPr>
          <a:xfrm>
            <a:off x="2162175" y="2525416"/>
            <a:ext cx="4819800" cy="259500"/>
          </a:xfrm>
          <a:prstGeom prst="rect">
            <a:avLst/>
          </a:prstGeom>
          <a:noFill/>
          <a:ln>
            <a:noFill/>
          </a:ln>
        </p:spPr>
        <p:txBody>
          <a:bodyPr spcFirstLastPara="1" wrap="square" lIns="68575" tIns="34275" rIns="68575" bIns="34275" anchor="t" anchorCtr="0">
            <a:normAutofit/>
          </a:bodyPr>
          <a:lstStyle/>
          <a:p>
            <a:pPr marL="0" marR="0" lvl="0" indent="0" algn="ctr" rtl="0">
              <a:lnSpc>
                <a:spcPct val="90000"/>
              </a:lnSpc>
              <a:spcBef>
                <a:spcPts val="0"/>
              </a:spcBef>
              <a:spcAft>
                <a:spcPts val="0"/>
              </a:spcAft>
              <a:buClr>
                <a:srgbClr val="000000"/>
              </a:buClr>
              <a:buSzPts val="1100"/>
              <a:buFont typeface="Arial"/>
              <a:buNone/>
            </a:pPr>
            <a:r>
              <a:rPr lang="es-419" sz="1100" b="0" i="0" u="none" strike="noStrike" cap="none" dirty="0">
                <a:solidFill>
                  <a:srgbClr val="FFFFFF"/>
                </a:solidFill>
                <a:latin typeface="Verdana"/>
                <a:ea typeface="Verdana"/>
                <a:cs typeface="Verdana"/>
                <a:sym typeface="Verdana"/>
              </a:rPr>
              <a:t>BAJADA DE LÁMINA</a:t>
            </a:r>
            <a:endParaRPr sz="1100" b="0" i="0" u="none" strike="noStrike" cap="none" dirty="0">
              <a:solidFill>
                <a:srgbClr val="595959"/>
              </a:solidFill>
              <a:latin typeface="Arial"/>
              <a:ea typeface="Arial"/>
              <a:cs typeface="Arial"/>
              <a:sym typeface="Arial"/>
            </a:endParaRPr>
          </a:p>
        </p:txBody>
      </p:sp>
      <p:sp>
        <p:nvSpPr>
          <p:cNvPr id="102" name="Google Shape;102;p25"/>
          <p:cNvSpPr txBox="1"/>
          <p:nvPr/>
        </p:nvSpPr>
        <p:spPr>
          <a:xfrm>
            <a:off x="628650" y="1280055"/>
            <a:ext cx="7886700" cy="844826"/>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fontScale="92500" lnSpcReduction="20000"/>
          </a:bodyPr>
          <a:lstStyle/>
          <a:p>
            <a:pPr marL="0" marR="0" lvl="0" indent="0" algn="ctr" rtl="0">
              <a:lnSpc>
                <a:spcPct val="150000"/>
              </a:lnSpc>
              <a:spcBef>
                <a:spcPts val="0"/>
              </a:spcBef>
              <a:spcAft>
                <a:spcPts val="0"/>
              </a:spcAft>
              <a:buClr>
                <a:srgbClr val="000000"/>
              </a:buClr>
              <a:buSzPts val="3000"/>
              <a:buFont typeface="Arial"/>
              <a:buNone/>
            </a:pPr>
            <a:r>
              <a:rPr lang="es-419" sz="2000" b="1" i="0" u="none" strike="noStrike" cap="none" dirty="0">
                <a:solidFill>
                  <a:srgbClr val="25306B"/>
                </a:solidFill>
                <a:latin typeface="Verdana"/>
                <a:ea typeface="Verdana"/>
                <a:cs typeface="Verdana"/>
                <a:sym typeface="Verdana"/>
              </a:rPr>
              <a:t>DIAGNÓSTICO TÉCNICO CONSTRUCTIVO </a:t>
            </a:r>
            <a:br>
              <a:rPr lang="es-419" sz="2000" b="1" i="0" u="none" strike="noStrike" cap="none" dirty="0">
                <a:solidFill>
                  <a:srgbClr val="25306B"/>
                </a:solidFill>
                <a:latin typeface="Verdana"/>
                <a:ea typeface="Verdana"/>
                <a:cs typeface="Verdana"/>
                <a:sym typeface="Verdana"/>
              </a:rPr>
            </a:br>
            <a:r>
              <a:rPr lang="es-419" sz="2000" b="1" i="0" u="none" strike="noStrike" cap="none" dirty="0">
                <a:solidFill>
                  <a:srgbClr val="25306B"/>
                </a:solidFill>
                <a:latin typeface="Verdana"/>
                <a:ea typeface="Verdana"/>
                <a:cs typeface="Verdana"/>
                <a:sym typeface="Verdana"/>
              </a:rPr>
              <a:t>LLAMADO CAPITULO II 2026</a:t>
            </a:r>
            <a:endParaRPr lang="es-419" sz="600" b="0" i="0" u="none" strike="noStrike" cap="none" dirty="0">
              <a:solidFill>
                <a:srgbClr val="25306B"/>
              </a:solidFill>
              <a:latin typeface="Arial"/>
              <a:ea typeface="Arial"/>
              <a:cs typeface="Arial"/>
              <a:sym typeface="Arial"/>
            </a:endParaRPr>
          </a:p>
        </p:txBody>
      </p:sp>
      <p:sp>
        <p:nvSpPr>
          <p:cNvPr id="103" name="Google Shape;103;p25"/>
          <p:cNvSpPr txBox="1"/>
          <p:nvPr/>
        </p:nvSpPr>
        <p:spPr>
          <a:xfrm>
            <a:off x="1819059" y="2178577"/>
            <a:ext cx="5367920" cy="326034"/>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fontScale="92500"/>
          </a:bodyPr>
          <a:lstStyle/>
          <a:p>
            <a:pPr marL="0" marR="0" lvl="0" indent="0" algn="ctr" rtl="0">
              <a:lnSpc>
                <a:spcPct val="90000"/>
              </a:lnSpc>
              <a:spcBef>
                <a:spcPts val="0"/>
              </a:spcBef>
              <a:spcAft>
                <a:spcPts val="0"/>
              </a:spcAft>
              <a:buClr>
                <a:srgbClr val="000000"/>
              </a:buClr>
              <a:buSzPts val="1100"/>
              <a:buFont typeface="Arial"/>
              <a:buNone/>
            </a:pPr>
            <a:r>
              <a:rPr lang="es-CL" sz="1100" b="0" i="0" u="none" strike="noStrike" cap="none" dirty="0">
                <a:solidFill>
                  <a:srgbClr val="25306B"/>
                </a:solidFill>
                <a:latin typeface="Verdana"/>
                <a:ea typeface="Verdana"/>
                <a:cs typeface="Verdana"/>
                <a:sym typeface="Verdana"/>
              </a:rPr>
              <a:t>PROGRAMA DE MEJORAMIENTO DE VIVIENDA Y BARRIOS D.S. </a:t>
            </a:r>
            <a:r>
              <a:rPr lang="es-CL" sz="1100" b="0" i="0" u="none" strike="noStrike" cap="none" dirty="0" err="1">
                <a:solidFill>
                  <a:srgbClr val="25306B"/>
                </a:solidFill>
                <a:latin typeface="Verdana"/>
                <a:ea typeface="Verdana"/>
                <a:cs typeface="Verdana"/>
                <a:sym typeface="Verdana"/>
              </a:rPr>
              <a:t>N°</a:t>
            </a:r>
            <a:r>
              <a:rPr lang="es-CL" sz="1100" b="0" i="0" u="none" strike="noStrike" cap="none" dirty="0">
                <a:solidFill>
                  <a:srgbClr val="25306B"/>
                </a:solidFill>
                <a:latin typeface="Verdana"/>
                <a:ea typeface="Verdana"/>
                <a:cs typeface="Verdana"/>
                <a:sym typeface="Verdana"/>
              </a:rPr>
              <a:t> 27/ 2016</a:t>
            </a:r>
          </a:p>
        </p:txBody>
      </p:sp>
      <p:sp>
        <p:nvSpPr>
          <p:cNvPr id="104" name="Google Shape;104;p25"/>
          <p:cNvSpPr txBox="1"/>
          <p:nvPr/>
        </p:nvSpPr>
        <p:spPr>
          <a:xfrm>
            <a:off x="2792633" y="2655166"/>
            <a:ext cx="3274869" cy="214746"/>
          </a:xfrm>
          <a:prstGeom prst="rect">
            <a:avLst/>
          </a:prstGeom>
          <a:noFill/>
          <a:ln w="9525" cap="flat" cmpd="sng">
            <a:noFill/>
            <a:prstDash val="solid"/>
            <a:round/>
            <a:headEnd type="none" w="sm" len="sm"/>
            <a:tailEnd type="none" w="sm" len="sm"/>
          </a:ln>
        </p:spPr>
        <p:txBody>
          <a:bodyPr spcFirstLastPara="1" wrap="square" lIns="68575" tIns="34275" rIns="68575" bIns="34275" anchor="t" anchorCtr="0">
            <a:normAutofit fontScale="62500" lnSpcReduction="20000"/>
          </a:bodyPr>
          <a:lstStyle/>
          <a:p>
            <a:pPr marL="0" marR="0" lvl="0" indent="0" algn="ctr" rtl="0">
              <a:lnSpc>
                <a:spcPct val="90000"/>
              </a:lnSpc>
              <a:spcBef>
                <a:spcPts val="0"/>
              </a:spcBef>
              <a:spcAft>
                <a:spcPts val="0"/>
              </a:spcAft>
              <a:buClr>
                <a:srgbClr val="FFFFFF"/>
              </a:buClr>
              <a:buSzPct val="100000"/>
              <a:buFont typeface="Arial"/>
              <a:buNone/>
            </a:pPr>
            <a:r>
              <a:rPr lang="es-419" sz="2100" b="0" i="0" u="none" strike="noStrike" cap="none" dirty="0">
                <a:solidFill>
                  <a:srgbClr val="25306B"/>
                </a:solidFill>
                <a:latin typeface="Verdana"/>
                <a:ea typeface="Verdana"/>
                <a:cs typeface="Verdana"/>
                <a:sym typeface="Verdana"/>
              </a:rPr>
              <a:t>LOCALIZACION DE DIRECCIONES</a:t>
            </a:r>
          </a:p>
          <a:p>
            <a:pPr marL="0" marR="0" lvl="0" indent="0" algn="ctr" rtl="0">
              <a:lnSpc>
                <a:spcPct val="90000"/>
              </a:lnSpc>
              <a:spcBef>
                <a:spcPts val="0"/>
              </a:spcBef>
              <a:spcAft>
                <a:spcPts val="0"/>
              </a:spcAft>
              <a:buClr>
                <a:srgbClr val="FFFFFF"/>
              </a:buClr>
              <a:buSzPct val="100000"/>
              <a:buFont typeface="Arial"/>
              <a:buNone/>
            </a:pPr>
            <a:endParaRPr lang="es-419" sz="1100" b="0" i="0" u="none" strike="noStrike" cap="none" dirty="0">
              <a:solidFill>
                <a:srgbClr val="25306B"/>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 name="Google Shape;116;p27" title="Fondo PPT-1.png">
            <a:extLst>
              <a:ext uri="{FF2B5EF4-FFF2-40B4-BE49-F238E27FC236}">
                <a16:creationId xmlns:a16="http://schemas.microsoft.com/office/drawing/2014/main" id="{BCE7B86D-B4F8-D2D3-BB12-0C0B6D24CF19}"/>
              </a:ext>
            </a:extLst>
          </p:cNvPr>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0" name="Google Shape;116;p27" title="Fondo PPT-1.png">
            <a:extLst>
              <a:ext uri="{FF2B5EF4-FFF2-40B4-BE49-F238E27FC236}">
                <a16:creationId xmlns:a16="http://schemas.microsoft.com/office/drawing/2014/main" id="{B08DC54D-B3B6-CA38-4C33-F50F4ECC9C45}"/>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rot="10800000" flipV="1">
            <a:off x="5318125" y="4829174"/>
            <a:ext cx="3825875" cy="98426"/>
          </a:xfrm>
          <a:prstGeom prst="rect">
            <a:avLst/>
          </a:prstGeom>
          <a:noFill/>
          <a:ln>
            <a:noFill/>
          </a:ln>
        </p:spPr>
      </p:pic>
      <p:pic>
        <p:nvPicPr>
          <p:cNvPr id="9" name="Google Shape;116;p27" title="Fondo PPT-1.png">
            <a:extLst>
              <a:ext uri="{FF2B5EF4-FFF2-40B4-BE49-F238E27FC236}">
                <a16:creationId xmlns:a16="http://schemas.microsoft.com/office/drawing/2014/main" id="{F0A979EC-49DA-6672-6B50-20C817EF5928}"/>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a:off x="0" y="4829174"/>
            <a:ext cx="3825875" cy="98425"/>
          </a:xfrm>
          <a:prstGeom prst="rect">
            <a:avLst/>
          </a:prstGeom>
          <a:noFill/>
          <a:ln>
            <a:noFill/>
          </a:ln>
        </p:spPr>
      </p:pic>
      <p:pic>
        <p:nvPicPr>
          <p:cNvPr id="8" name="Google Shape;116;p27" title="Fondo PPT-1.png">
            <a:extLst>
              <a:ext uri="{FF2B5EF4-FFF2-40B4-BE49-F238E27FC236}">
                <a16:creationId xmlns:a16="http://schemas.microsoft.com/office/drawing/2014/main" id="{2F1AD5C6-F24B-015F-2317-F8C477CAFA8E}"/>
              </a:ext>
            </a:extLst>
          </p:cNvPr>
          <p:cNvPicPr preferRelativeResize="0"/>
          <p:nvPr/>
        </p:nvPicPr>
        <p:blipFill>
          <a:blip r:embed="rId3">
            <a:alphaModFix/>
          </a:blip>
          <a:srcRect l="39651" t="-69" r="40039" b="95659"/>
          <a:stretch/>
        </p:blipFill>
        <p:spPr>
          <a:xfrm>
            <a:off x="3622159" y="0"/>
            <a:ext cx="1885506" cy="226828"/>
          </a:xfrm>
          <a:prstGeom prst="rect">
            <a:avLst/>
          </a:prstGeom>
          <a:noFill/>
          <a:ln>
            <a:noFill/>
          </a:ln>
        </p:spPr>
      </p:pic>
      <p:pic>
        <p:nvPicPr>
          <p:cNvPr id="3" name="Imagen 2" descr="Diagrama&#10;&#10;El contenido generado por IA puede ser incorrecto.">
            <a:extLst>
              <a:ext uri="{FF2B5EF4-FFF2-40B4-BE49-F238E27FC236}">
                <a16:creationId xmlns:a16="http://schemas.microsoft.com/office/drawing/2014/main" id="{802E167F-2C65-8506-BE77-49481B8BE859}"/>
              </a:ext>
            </a:extLst>
          </p:cNvPr>
          <p:cNvPicPr>
            <a:picLocks noChangeAspect="1"/>
          </p:cNvPicPr>
          <p:nvPr/>
        </p:nvPicPr>
        <p:blipFill>
          <a:blip r:embed="rId6"/>
          <a:srcRect l="50046" t="22133" r="6833" b="8315"/>
          <a:stretch>
            <a:fillRect/>
          </a:stretch>
        </p:blipFill>
        <p:spPr>
          <a:xfrm>
            <a:off x="4899630" y="1090016"/>
            <a:ext cx="2966899" cy="3190296"/>
          </a:xfrm>
          <a:prstGeom prst="roundRect">
            <a:avLst>
              <a:gd name="adj" fmla="val 865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CuadroTexto 5">
            <a:extLst>
              <a:ext uri="{FF2B5EF4-FFF2-40B4-BE49-F238E27FC236}">
                <a16:creationId xmlns:a16="http://schemas.microsoft.com/office/drawing/2014/main" id="{145403C0-A304-FF26-1347-26FA9224886D}"/>
              </a:ext>
            </a:extLst>
          </p:cNvPr>
          <p:cNvSpPr txBox="1"/>
          <p:nvPr/>
        </p:nvSpPr>
        <p:spPr>
          <a:xfrm>
            <a:off x="359133" y="560222"/>
            <a:ext cx="3263026" cy="6924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L" sz="2400" b="1" dirty="0">
                <a:solidFill>
                  <a:srgbClr val="31872E"/>
                </a:solidFill>
                <a:latin typeface="Verdana" panose="020B0604030504040204" pitchFamily="34" charset="0"/>
                <a:ea typeface="Verdana" panose="020B0604030504040204" pitchFamily="34" charset="0"/>
                <a:cs typeface="Verdana" panose="020B0604030504040204" pitchFamily="34" charset="0"/>
              </a:rPr>
              <a:t>Survey123</a:t>
            </a:r>
            <a:endParaRPr lang="es-ES" sz="2400" b="1" dirty="0">
              <a:solidFill>
                <a:srgbClr val="31872E"/>
              </a:solidFill>
              <a:latin typeface="Verdana" panose="020B0604030504040204" pitchFamily="34" charset="0"/>
              <a:ea typeface="Verdana" panose="020B0604030504040204" pitchFamily="34" charset="0"/>
              <a:cs typeface="Verdana" panose="020B0604030504040204" pitchFamily="34" charset="0"/>
            </a:endParaRPr>
          </a:p>
          <a:p>
            <a:r>
              <a:rPr lang="es-CL" sz="1500" dirty="0">
                <a:solidFill>
                  <a:srgbClr val="31872E"/>
                </a:solidFill>
                <a:latin typeface="Verdana" panose="020B0604030504040204" pitchFamily="34" charset="0"/>
                <a:ea typeface="Verdana" panose="020B0604030504040204" pitchFamily="34" charset="0"/>
                <a:cs typeface="+mn-lt"/>
              </a:rPr>
              <a:t>Buenas prácticas</a:t>
            </a:r>
          </a:p>
        </p:txBody>
      </p:sp>
      <p:sp>
        <p:nvSpPr>
          <p:cNvPr id="5" name="TextBox 2">
            <a:extLst>
              <a:ext uri="{FF2B5EF4-FFF2-40B4-BE49-F238E27FC236}">
                <a16:creationId xmlns:a16="http://schemas.microsoft.com/office/drawing/2014/main" id="{4FF9DED9-9EAE-78D6-2B8D-2A698C6FF456}"/>
              </a:ext>
            </a:extLst>
          </p:cNvPr>
          <p:cNvSpPr txBox="1"/>
          <p:nvPr/>
        </p:nvSpPr>
        <p:spPr>
          <a:xfrm>
            <a:off x="359133" y="1586113"/>
            <a:ext cx="4032758" cy="29315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lvl="0" indent="-342900">
              <a:buClr>
                <a:srgbClr val="3B8C38"/>
              </a:buClr>
              <a:buSzPts val="1000"/>
              <a:buFont typeface="Symbol" panose="05050102010706020507" pitchFamily="18" charset="2"/>
              <a:buChar char=""/>
              <a:tabLst>
                <a:tab pos="457200" algn="l"/>
              </a:tabLst>
            </a:pPr>
            <a:r>
              <a:rPr lang="es-CL" sz="1100" dirty="0">
                <a:solidFill>
                  <a:srgbClr val="3B8C38"/>
                </a:solidFill>
                <a:effectLst/>
                <a:latin typeface="Verdana" panose="020B0604030504040204" pitchFamily="34" charset="0"/>
                <a:ea typeface="Verdana" panose="020B0604030504040204" pitchFamily="34" charset="0"/>
                <a:cs typeface="Aptos" panose="020B0004020202020204" pitchFamily="34" charset="0"/>
              </a:rPr>
              <a:t>Verificar que exista conexión a </a:t>
            </a:r>
            <a:r>
              <a:rPr lang="es-CL" sz="1100" b="1" dirty="0">
                <a:solidFill>
                  <a:srgbClr val="3B8C38"/>
                </a:solidFill>
                <a:effectLst/>
                <a:latin typeface="Verdana" panose="020B0604030504040204" pitchFamily="34" charset="0"/>
                <a:ea typeface="Verdana" panose="020B0604030504040204" pitchFamily="34" charset="0"/>
                <a:cs typeface="Aptos" panose="020B0004020202020204" pitchFamily="34" charset="0"/>
              </a:rPr>
              <a:t>Internet</a:t>
            </a:r>
            <a:r>
              <a:rPr lang="es-CL" sz="1100" dirty="0">
                <a:solidFill>
                  <a:srgbClr val="3B8C38"/>
                </a:solidFill>
                <a:effectLst/>
                <a:latin typeface="Verdana" panose="020B0604030504040204" pitchFamily="34" charset="0"/>
                <a:ea typeface="Verdana" panose="020B0604030504040204" pitchFamily="34" charset="0"/>
                <a:cs typeface="Aptos" panose="020B0004020202020204" pitchFamily="34" charset="0"/>
              </a:rPr>
              <a:t> en el lugar donde se realizará la encuesta.</a:t>
            </a:r>
          </a:p>
          <a:p>
            <a:pPr marL="342900" lvl="0" indent="-342900">
              <a:buClr>
                <a:srgbClr val="3B8C38"/>
              </a:buClr>
              <a:buSzPts val="1000"/>
              <a:buFont typeface="Symbol" panose="05050102010706020507" pitchFamily="18" charset="2"/>
              <a:buChar char=""/>
              <a:tabLst>
                <a:tab pos="457200" algn="l"/>
              </a:tabLst>
            </a:pPr>
            <a:r>
              <a:rPr lang="es-CL" sz="1100" dirty="0">
                <a:solidFill>
                  <a:srgbClr val="3B8C38"/>
                </a:solidFill>
                <a:effectLst/>
                <a:latin typeface="Verdana" panose="020B0604030504040204" pitchFamily="34" charset="0"/>
                <a:ea typeface="Verdana" panose="020B0604030504040204" pitchFamily="34" charset="0"/>
                <a:cs typeface="Aptos" panose="020B0004020202020204" pitchFamily="34" charset="0"/>
              </a:rPr>
              <a:t>El ingreso manual de la dirección (</a:t>
            </a:r>
            <a:r>
              <a:rPr lang="es-CL" sz="1100" b="1" dirty="0">
                <a:solidFill>
                  <a:srgbClr val="3B8C38"/>
                </a:solidFill>
                <a:effectLst/>
                <a:latin typeface="Verdana" panose="020B0604030504040204" pitchFamily="34" charset="0"/>
                <a:ea typeface="Verdana" panose="020B0604030504040204" pitchFamily="34" charset="0"/>
                <a:cs typeface="Aptos" panose="020B0004020202020204" pitchFamily="34" charset="0"/>
              </a:rPr>
              <a:t>tipo de vía, calle, número, comuna y región</a:t>
            </a:r>
            <a:r>
              <a:rPr lang="es-CL" sz="1100" dirty="0">
                <a:solidFill>
                  <a:srgbClr val="3B8C38"/>
                </a:solidFill>
                <a:effectLst/>
                <a:latin typeface="Verdana" panose="020B0604030504040204" pitchFamily="34" charset="0"/>
                <a:ea typeface="Verdana" panose="020B0604030504040204" pitchFamily="34" charset="0"/>
                <a:cs typeface="Aptos" panose="020B0004020202020204" pitchFamily="34" charset="0"/>
              </a:rPr>
              <a:t>) debe coincidir, o ser lo más similar posible, con la ubicación que registra y aprueba la </a:t>
            </a:r>
            <a:r>
              <a:rPr lang="es-CL" sz="1100" b="1" dirty="0">
                <a:solidFill>
                  <a:srgbClr val="3B8C38"/>
                </a:solidFill>
                <a:effectLst/>
                <a:latin typeface="Verdana" panose="020B0604030504040204" pitchFamily="34" charset="0"/>
                <a:ea typeface="Verdana" panose="020B0604030504040204" pitchFamily="34" charset="0"/>
                <a:cs typeface="Aptos" panose="020B0004020202020204" pitchFamily="34" charset="0"/>
              </a:rPr>
              <a:t>EP </a:t>
            </a:r>
            <a:r>
              <a:rPr lang="es-CL" sz="1100" dirty="0">
                <a:solidFill>
                  <a:srgbClr val="3B8C38"/>
                </a:solidFill>
                <a:effectLst/>
                <a:latin typeface="Verdana" panose="020B0604030504040204" pitchFamily="34" charset="0"/>
                <a:ea typeface="Verdana" panose="020B0604030504040204" pitchFamily="34" charset="0"/>
                <a:cs typeface="Aptos" panose="020B0004020202020204" pitchFamily="34" charset="0"/>
              </a:rPr>
              <a:t>en el mapa.</a:t>
            </a:r>
          </a:p>
          <a:p>
            <a:pPr marL="342900" lvl="0" indent="-342900">
              <a:buClr>
                <a:srgbClr val="3B8C38"/>
              </a:buClr>
              <a:buSzPts val="1000"/>
              <a:buFont typeface="Symbol" panose="05050102010706020507" pitchFamily="18" charset="2"/>
              <a:buChar char=""/>
              <a:tabLst>
                <a:tab pos="457200" algn="l"/>
              </a:tabLst>
            </a:pPr>
            <a:r>
              <a:rPr lang="es-CL" sz="1100" dirty="0">
                <a:solidFill>
                  <a:srgbClr val="3B8C38"/>
                </a:solidFill>
                <a:effectLst/>
                <a:latin typeface="Verdana" panose="020B0604030504040204" pitchFamily="34" charset="0"/>
                <a:ea typeface="Verdana" panose="020B0604030504040204" pitchFamily="34" charset="0"/>
                <a:cs typeface="Aptos" panose="020B0004020202020204" pitchFamily="34" charset="0"/>
              </a:rPr>
              <a:t>Los enlaces (links) de la carpeta compartida que contiene las fotografías de la copropiedad deben ser previamente verificados y validados por las </a:t>
            </a:r>
            <a:r>
              <a:rPr lang="es-CL" sz="1100" b="1" dirty="0">
                <a:solidFill>
                  <a:srgbClr val="3B8C38"/>
                </a:solidFill>
                <a:effectLst/>
                <a:latin typeface="Verdana" panose="020B0604030504040204" pitchFamily="34" charset="0"/>
                <a:ea typeface="Verdana" panose="020B0604030504040204" pitchFamily="34" charset="0"/>
                <a:cs typeface="Aptos" panose="020B0004020202020204" pitchFamily="34" charset="0"/>
              </a:rPr>
              <a:t>EP</a:t>
            </a:r>
            <a:r>
              <a:rPr lang="es-CL" sz="1100" dirty="0">
                <a:solidFill>
                  <a:srgbClr val="3B8C38"/>
                </a:solidFill>
                <a:effectLst/>
                <a:latin typeface="Verdana" panose="020B0604030504040204" pitchFamily="34" charset="0"/>
                <a:ea typeface="Verdana" panose="020B0604030504040204" pitchFamily="34" charset="0"/>
                <a:cs typeface="Aptos" panose="020B0004020202020204" pitchFamily="34" charset="0"/>
              </a:rPr>
              <a:t>.</a:t>
            </a:r>
          </a:p>
          <a:p>
            <a:pPr marL="342900" lvl="0" indent="-342900">
              <a:buClr>
                <a:srgbClr val="3B8C38"/>
              </a:buClr>
              <a:buSzPts val="1000"/>
              <a:buFont typeface="Symbol" panose="05050102010706020507" pitchFamily="18" charset="2"/>
              <a:buChar char=""/>
              <a:tabLst>
                <a:tab pos="457200" algn="l"/>
              </a:tabLst>
            </a:pPr>
            <a:r>
              <a:rPr lang="es-CL" sz="1100" dirty="0">
                <a:solidFill>
                  <a:srgbClr val="3B8C38"/>
                </a:solidFill>
                <a:effectLst/>
                <a:latin typeface="Verdana" panose="020B0604030504040204" pitchFamily="34" charset="0"/>
                <a:ea typeface="Verdana" panose="020B0604030504040204" pitchFamily="34" charset="0"/>
                <a:cs typeface="Aptos" panose="020B0004020202020204" pitchFamily="34" charset="0"/>
              </a:rPr>
              <a:t>Revisar que toda la información registrada en el formulario corresponda a la ubicación y antecedentes levantados en terreno.</a:t>
            </a:r>
          </a:p>
          <a:p>
            <a:pPr marL="342900" indent="-342900">
              <a:buClr>
                <a:srgbClr val="3B8C38"/>
              </a:buClr>
              <a:buFont typeface="+mj-lt"/>
              <a:buAutoNum type="arabicPeriod"/>
            </a:pPr>
            <a:endParaRPr lang="en-US" sz="1000" dirty="0">
              <a:solidFill>
                <a:srgbClr val="3B8C38"/>
              </a:solidFill>
              <a:latin typeface="Verdana" panose="020B0604030504040204" pitchFamily="34" charset="0"/>
              <a:ea typeface="Verdana" panose="020B0604030504040204" pitchFamily="34" charset="0"/>
              <a:cs typeface="+mn-lt"/>
            </a:endParaRPr>
          </a:p>
          <a:p>
            <a:pPr marL="342900" indent="-342900">
              <a:buClr>
                <a:srgbClr val="3B8C38"/>
              </a:buClr>
              <a:buFont typeface="+mj-lt"/>
              <a:buAutoNum type="arabicPeriod"/>
            </a:pPr>
            <a:endParaRPr lang="en-US" sz="1000" dirty="0">
              <a:solidFill>
                <a:srgbClr val="3B8C38"/>
              </a:solidFill>
              <a:latin typeface="Verdana" panose="020B0604030504040204" pitchFamily="34" charset="0"/>
              <a:ea typeface="Verdana" panose="020B0604030504040204" pitchFamily="34" charset="0"/>
              <a:cs typeface="+mn-lt"/>
            </a:endParaRPr>
          </a:p>
          <a:p>
            <a:pPr marL="285750" indent="-285750">
              <a:buClr>
                <a:srgbClr val="3B8C38"/>
              </a:buClr>
              <a:buFont typeface="Wingdings" panose="05000000000000000000" pitchFamily="2" charset="2"/>
              <a:buChar char="ü"/>
            </a:pPr>
            <a:endParaRPr lang="en-US" sz="1050" dirty="0">
              <a:solidFill>
                <a:srgbClr val="3B8C38"/>
              </a:solidFill>
              <a:latin typeface="Verdana" panose="020B0604030504040204" pitchFamily="34" charset="0"/>
              <a:ea typeface="Verdana" panose="020B0604030504040204" pitchFamily="34" charset="0"/>
              <a:cs typeface="Calibri"/>
            </a:endParaRPr>
          </a:p>
        </p:txBody>
      </p:sp>
    </p:spTree>
    <p:extLst>
      <p:ext uri="{BB962C8B-B14F-4D97-AF65-F5344CB8AC3E}">
        <p14:creationId xmlns:p14="http://schemas.microsoft.com/office/powerpoint/2010/main" val="2743081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a:extLst>
            <a:ext uri="{FF2B5EF4-FFF2-40B4-BE49-F238E27FC236}">
              <a16:creationId xmlns:a16="http://schemas.microsoft.com/office/drawing/2014/main" id="{8F2B0576-1B5B-1697-9CD4-4B9AAC7B103A}"/>
            </a:ext>
          </a:extLst>
        </p:cNvPr>
        <p:cNvGrpSpPr/>
        <p:nvPr/>
      </p:nvGrpSpPr>
      <p:grpSpPr>
        <a:xfrm>
          <a:off x="0" y="0"/>
          <a:ext cx="0" cy="0"/>
          <a:chOff x="0" y="0"/>
          <a:chExt cx="0" cy="0"/>
        </a:xfrm>
      </p:grpSpPr>
      <p:pic>
        <p:nvPicPr>
          <p:cNvPr id="11" name="Google Shape;116;p27" title="Fondo PPT-1.png">
            <a:extLst>
              <a:ext uri="{FF2B5EF4-FFF2-40B4-BE49-F238E27FC236}">
                <a16:creationId xmlns:a16="http://schemas.microsoft.com/office/drawing/2014/main" id="{48539AFD-461B-CBCE-0008-FE3B4D6506A2}"/>
              </a:ext>
            </a:extLst>
          </p:cNvPr>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0" name="Google Shape;116;p27" title="Fondo PPT-1.png">
            <a:extLst>
              <a:ext uri="{FF2B5EF4-FFF2-40B4-BE49-F238E27FC236}">
                <a16:creationId xmlns:a16="http://schemas.microsoft.com/office/drawing/2014/main" id="{E937CC9E-0048-CEE9-4862-BAFEF89A2252}"/>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rot="10800000" flipV="1">
            <a:off x="5318125" y="4829174"/>
            <a:ext cx="3825875" cy="98426"/>
          </a:xfrm>
          <a:prstGeom prst="rect">
            <a:avLst/>
          </a:prstGeom>
          <a:noFill/>
          <a:ln>
            <a:noFill/>
          </a:ln>
        </p:spPr>
      </p:pic>
      <p:pic>
        <p:nvPicPr>
          <p:cNvPr id="9" name="Google Shape;116;p27" title="Fondo PPT-1.png">
            <a:extLst>
              <a:ext uri="{FF2B5EF4-FFF2-40B4-BE49-F238E27FC236}">
                <a16:creationId xmlns:a16="http://schemas.microsoft.com/office/drawing/2014/main" id="{29A8A2CE-93EF-5869-C9F7-324D1C101962}"/>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a:off x="0" y="4829174"/>
            <a:ext cx="3825875" cy="98425"/>
          </a:xfrm>
          <a:prstGeom prst="rect">
            <a:avLst/>
          </a:prstGeom>
          <a:noFill/>
          <a:ln>
            <a:noFill/>
          </a:ln>
        </p:spPr>
      </p:pic>
      <p:pic>
        <p:nvPicPr>
          <p:cNvPr id="8" name="Google Shape;116;p27" title="Fondo PPT-1.png">
            <a:extLst>
              <a:ext uri="{FF2B5EF4-FFF2-40B4-BE49-F238E27FC236}">
                <a16:creationId xmlns:a16="http://schemas.microsoft.com/office/drawing/2014/main" id="{F8E212B7-F53B-FDCF-198E-8C012798230D}"/>
              </a:ext>
            </a:extLst>
          </p:cNvPr>
          <p:cNvPicPr preferRelativeResize="0"/>
          <p:nvPr/>
        </p:nvPicPr>
        <p:blipFill>
          <a:blip r:embed="rId3">
            <a:alphaModFix/>
          </a:blip>
          <a:srcRect l="39651" t="-69" r="40039" b="95659"/>
          <a:stretch/>
        </p:blipFill>
        <p:spPr>
          <a:xfrm>
            <a:off x="3622159" y="0"/>
            <a:ext cx="1885506" cy="226828"/>
          </a:xfrm>
          <a:prstGeom prst="rect">
            <a:avLst/>
          </a:prstGeom>
          <a:noFill/>
          <a:ln>
            <a:noFill/>
          </a:ln>
        </p:spPr>
      </p:pic>
      <p:sp>
        <p:nvSpPr>
          <p:cNvPr id="6" name="CuadroTexto 5">
            <a:extLst>
              <a:ext uri="{FF2B5EF4-FFF2-40B4-BE49-F238E27FC236}">
                <a16:creationId xmlns:a16="http://schemas.microsoft.com/office/drawing/2014/main" id="{C450E6D1-9923-0C12-714E-D76932DE79F6}"/>
              </a:ext>
            </a:extLst>
          </p:cNvPr>
          <p:cNvSpPr txBox="1"/>
          <p:nvPr/>
        </p:nvSpPr>
        <p:spPr>
          <a:xfrm>
            <a:off x="359132" y="215901"/>
            <a:ext cx="7054743"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L" sz="2400" b="1" dirty="0">
                <a:solidFill>
                  <a:srgbClr val="31872E"/>
                </a:solidFill>
                <a:latin typeface="Verdana" panose="020B0604030504040204" pitchFamily="34" charset="0"/>
                <a:ea typeface="Verdana" panose="020B0604030504040204" pitchFamily="34" charset="0"/>
                <a:cs typeface="Verdana" panose="020B0604030504040204" pitchFamily="34" charset="0"/>
              </a:rPr>
              <a:t>Survey123</a:t>
            </a:r>
            <a:endParaRPr lang="es-ES" sz="2400" b="1" dirty="0">
              <a:solidFill>
                <a:srgbClr val="31872E"/>
              </a:solidFill>
              <a:latin typeface="Verdana" panose="020B0604030504040204" pitchFamily="34" charset="0"/>
              <a:ea typeface="Verdana" panose="020B0604030504040204" pitchFamily="34" charset="0"/>
              <a:cs typeface="Verdana" panose="020B0604030504040204" pitchFamily="34" charset="0"/>
            </a:endParaRPr>
          </a:p>
          <a:p>
            <a:r>
              <a:rPr lang="es-CL" sz="1500" dirty="0">
                <a:solidFill>
                  <a:srgbClr val="31872E"/>
                </a:solidFill>
                <a:latin typeface="Verdana" panose="020B0604030504040204" pitchFamily="34" charset="0"/>
                <a:ea typeface="Verdana" panose="020B0604030504040204" pitchFamily="34" charset="0"/>
                <a:cs typeface="+mn-lt"/>
              </a:rPr>
              <a:t>Localización de una Dirección en el Mapa del DTC</a:t>
            </a:r>
          </a:p>
          <a:p>
            <a:endParaRPr lang="es-CL" sz="1500" dirty="0">
              <a:solidFill>
                <a:srgbClr val="31872E"/>
              </a:solidFill>
              <a:latin typeface="Verdana" panose="020B0604030504040204" pitchFamily="34" charset="0"/>
              <a:ea typeface="Verdana" panose="020B0604030504040204" pitchFamily="34" charset="0"/>
              <a:cs typeface="+mn-lt"/>
            </a:endParaRPr>
          </a:p>
          <a:p>
            <a:r>
              <a:rPr lang="es-CL" sz="1500" dirty="0">
                <a:solidFill>
                  <a:srgbClr val="31872E"/>
                </a:solidFill>
                <a:latin typeface="Verdana" panose="020B0604030504040204" pitchFamily="34" charset="0"/>
                <a:ea typeface="Verdana" panose="020B0604030504040204" pitchFamily="34" charset="0"/>
                <a:cs typeface="+mn-lt"/>
              </a:rPr>
              <a:t>Hay 4 formas de localizar un punto en el mapa:</a:t>
            </a:r>
          </a:p>
          <a:p>
            <a:endParaRPr lang="es-CL" sz="1500" dirty="0">
              <a:solidFill>
                <a:srgbClr val="31872E"/>
              </a:solidFill>
              <a:latin typeface="Verdana" panose="020B0604030504040204" pitchFamily="34" charset="0"/>
              <a:ea typeface="Verdana" panose="020B0604030504040204" pitchFamily="34" charset="0"/>
              <a:cs typeface="+mn-lt"/>
            </a:endParaRPr>
          </a:p>
          <a:p>
            <a:pPr marL="342900" indent="-342900">
              <a:buFont typeface="+mj-lt"/>
              <a:buAutoNum type="arabicPeriod"/>
            </a:pPr>
            <a:r>
              <a:rPr lang="es-CL" sz="1500" dirty="0">
                <a:solidFill>
                  <a:srgbClr val="31872E"/>
                </a:solidFill>
                <a:latin typeface="Verdana" panose="020B0604030504040204" pitchFamily="34" charset="0"/>
                <a:ea typeface="Verdana" panose="020B0604030504040204" pitchFamily="34" charset="0"/>
                <a:cs typeface="+mn-lt"/>
              </a:rPr>
              <a:t>Enviar el punto de localización cuando se está haciendo la encuesta en terreno. (esto es lo que se debe aplicar pero si no se tiene internet o se está actualizando un DTC anterior).</a:t>
            </a:r>
          </a:p>
          <a:p>
            <a:pPr marL="342900" indent="-342900">
              <a:buFont typeface="+mj-lt"/>
              <a:buAutoNum type="arabicPeriod"/>
            </a:pPr>
            <a:r>
              <a:rPr lang="es-CL" sz="1500" dirty="0">
                <a:solidFill>
                  <a:srgbClr val="31872E"/>
                </a:solidFill>
                <a:latin typeface="Verdana" panose="020B0604030504040204" pitchFamily="34" charset="0"/>
                <a:ea typeface="Verdana" panose="020B0604030504040204" pitchFamily="34" charset="0"/>
                <a:cs typeface="+mn-lt"/>
              </a:rPr>
              <a:t>Buscar la dirección en la barra del buscador del mapa (que lo intenta automáticamente con la información ingresada al comienzo del Diagnóstico Inicial).</a:t>
            </a:r>
          </a:p>
          <a:p>
            <a:pPr marL="342900" indent="-342900">
              <a:buFont typeface="+mj-lt"/>
              <a:buAutoNum type="arabicPeriod"/>
            </a:pPr>
            <a:r>
              <a:rPr lang="es-CL" sz="1500" dirty="0">
                <a:solidFill>
                  <a:srgbClr val="31872E"/>
                </a:solidFill>
                <a:latin typeface="Verdana" panose="020B0604030504040204" pitchFamily="34" charset="0"/>
                <a:ea typeface="Verdana" panose="020B0604030504040204" pitchFamily="34" charset="0"/>
                <a:cs typeface="+mn-lt"/>
              </a:rPr>
              <a:t>Si el sistema no encuentra la dirección, se puede buscar en el mapa y fijar el punto donde se esté seguro que sea el lugar </a:t>
            </a:r>
          </a:p>
          <a:p>
            <a:pPr marL="342900" indent="-342900">
              <a:buFont typeface="+mj-lt"/>
              <a:buAutoNum type="arabicPeriod"/>
            </a:pPr>
            <a:r>
              <a:rPr lang="es-CL" sz="1500" dirty="0">
                <a:solidFill>
                  <a:srgbClr val="31872E"/>
                </a:solidFill>
                <a:latin typeface="Verdana" panose="020B0604030504040204" pitchFamily="34" charset="0"/>
                <a:ea typeface="Verdana" panose="020B0604030504040204" pitchFamily="34" charset="0"/>
                <a:cs typeface="+mn-lt"/>
              </a:rPr>
              <a:t>Si se prefiere mayor precisión, se puede ir a Google </a:t>
            </a:r>
            <a:r>
              <a:rPr lang="es-CL" sz="1500" dirty="0" err="1">
                <a:solidFill>
                  <a:srgbClr val="31872E"/>
                </a:solidFill>
                <a:latin typeface="Verdana" panose="020B0604030504040204" pitchFamily="34" charset="0"/>
                <a:ea typeface="Verdana" panose="020B0604030504040204" pitchFamily="34" charset="0"/>
                <a:cs typeface="+mn-lt"/>
              </a:rPr>
              <a:t>Maps</a:t>
            </a:r>
            <a:r>
              <a:rPr lang="es-CL" sz="1500" dirty="0">
                <a:solidFill>
                  <a:srgbClr val="31872E"/>
                </a:solidFill>
                <a:latin typeface="Verdana" panose="020B0604030504040204" pitchFamily="34" charset="0"/>
                <a:ea typeface="Verdana" panose="020B0604030504040204" pitchFamily="34" charset="0"/>
                <a:cs typeface="+mn-lt"/>
              </a:rPr>
              <a:t>, buscar la dirección y al tocar el punto de la dirección en ese mapa, copiar las coordenadas y ponerlas en la barra del buscador del mapa.</a:t>
            </a:r>
          </a:p>
          <a:p>
            <a:endParaRPr lang="es-CL" sz="1500" dirty="0">
              <a:solidFill>
                <a:srgbClr val="31872E"/>
              </a:solidFill>
              <a:latin typeface="Verdana" panose="020B0604030504040204" pitchFamily="34" charset="0"/>
              <a:ea typeface="Verdana" panose="020B0604030504040204" pitchFamily="34" charset="0"/>
              <a:cs typeface="+mn-lt"/>
            </a:endParaRPr>
          </a:p>
        </p:txBody>
      </p:sp>
    </p:spTree>
    <p:extLst>
      <p:ext uri="{BB962C8B-B14F-4D97-AF65-F5344CB8AC3E}">
        <p14:creationId xmlns:p14="http://schemas.microsoft.com/office/powerpoint/2010/main" val="1535594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5">
          <a:extLst>
            <a:ext uri="{FF2B5EF4-FFF2-40B4-BE49-F238E27FC236}">
              <a16:creationId xmlns:a16="http://schemas.microsoft.com/office/drawing/2014/main" id="{9C039C03-D89E-8495-AD48-E395BB37851F}"/>
            </a:ext>
          </a:extLst>
        </p:cNvPr>
        <p:cNvGrpSpPr/>
        <p:nvPr/>
      </p:nvGrpSpPr>
      <p:grpSpPr>
        <a:xfrm>
          <a:off x="0" y="0"/>
          <a:ext cx="0" cy="0"/>
          <a:chOff x="0" y="0"/>
          <a:chExt cx="0" cy="0"/>
        </a:xfrm>
      </p:grpSpPr>
      <p:pic>
        <p:nvPicPr>
          <p:cNvPr id="11" name="Google Shape;116;p27" title="Fondo PPT-1.png">
            <a:extLst>
              <a:ext uri="{FF2B5EF4-FFF2-40B4-BE49-F238E27FC236}">
                <a16:creationId xmlns:a16="http://schemas.microsoft.com/office/drawing/2014/main" id="{CF8A1F19-005F-C165-A16A-59404112DCE8}"/>
              </a:ext>
            </a:extLst>
          </p:cNvPr>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0" name="Google Shape;116;p27" title="Fondo PPT-1.png">
            <a:extLst>
              <a:ext uri="{FF2B5EF4-FFF2-40B4-BE49-F238E27FC236}">
                <a16:creationId xmlns:a16="http://schemas.microsoft.com/office/drawing/2014/main" id="{8AF4E233-E9CA-B5FE-F37E-D2C20A747693}"/>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rot="10800000" flipV="1">
            <a:off x="5318125" y="4829174"/>
            <a:ext cx="3825875" cy="98426"/>
          </a:xfrm>
          <a:prstGeom prst="rect">
            <a:avLst/>
          </a:prstGeom>
          <a:noFill/>
          <a:ln>
            <a:noFill/>
          </a:ln>
        </p:spPr>
      </p:pic>
      <p:pic>
        <p:nvPicPr>
          <p:cNvPr id="9" name="Google Shape;116;p27" title="Fondo PPT-1.png">
            <a:extLst>
              <a:ext uri="{FF2B5EF4-FFF2-40B4-BE49-F238E27FC236}">
                <a16:creationId xmlns:a16="http://schemas.microsoft.com/office/drawing/2014/main" id="{2E6CF947-CC6C-611E-F5B9-D789A8A1293D}"/>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a:off x="0" y="4829174"/>
            <a:ext cx="3825875" cy="98425"/>
          </a:xfrm>
          <a:prstGeom prst="rect">
            <a:avLst/>
          </a:prstGeom>
          <a:noFill/>
          <a:ln>
            <a:noFill/>
          </a:ln>
        </p:spPr>
      </p:pic>
      <p:pic>
        <p:nvPicPr>
          <p:cNvPr id="8" name="Google Shape;116;p27" title="Fondo PPT-1.png">
            <a:extLst>
              <a:ext uri="{FF2B5EF4-FFF2-40B4-BE49-F238E27FC236}">
                <a16:creationId xmlns:a16="http://schemas.microsoft.com/office/drawing/2014/main" id="{16E2F726-C8CF-9910-2C21-DFA379ED67D9}"/>
              </a:ext>
            </a:extLst>
          </p:cNvPr>
          <p:cNvPicPr preferRelativeResize="0"/>
          <p:nvPr/>
        </p:nvPicPr>
        <p:blipFill>
          <a:blip r:embed="rId3">
            <a:alphaModFix/>
          </a:blip>
          <a:srcRect l="39651" t="-69" r="40039" b="95659"/>
          <a:stretch/>
        </p:blipFill>
        <p:spPr>
          <a:xfrm>
            <a:off x="3622159" y="0"/>
            <a:ext cx="1885506" cy="226828"/>
          </a:xfrm>
          <a:prstGeom prst="rect">
            <a:avLst/>
          </a:prstGeom>
          <a:noFill/>
          <a:ln>
            <a:noFill/>
          </a:ln>
        </p:spPr>
      </p:pic>
      <p:sp>
        <p:nvSpPr>
          <p:cNvPr id="6" name="CuadroTexto 5">
            <a:extLst>
              <a:ext uri="{FF2B5EF4-FFF2-40B4-BE49-F238E27FC236}">
                <a16:creationId xmlns:a16="http://schemas.microsoft.com/office/drawing/2014/main" id="{84E028CE-2B6E-A65B-9392-74AAA9D2E325}"/>
              </a:ext>
            </a:extLst>
          </p:cNvPr>
          <p:cNvSpPr txBox="1"/>
          <p:nvPr/>
        </p:nvSpPr>
        <p:spPr>
          <a:xfrm>
            <a:off x="359133" y="215901"/>
            <a:ext cx="6824500" cy="20774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L" sz="2400" b="1" dirty="0">
                <a:solidFill>
                  <a:srgbClr val="31872E"/>
                </a:solidFill>
                <a:latin typeface="Verdana" panose="020B0604030504040204" pitchFamily="34" charset="0"/>
                <a:ea typeface="Verdana" panose="020B0604030504040204" pitchFamily="34" charset="0"/>
                <a:cs typeface="Verdana" panose="020B0604030504040204" pitchFamily="34" charset="0"/>
              </a:rPr>
              <a:t>Survey123</a:t>
            </a:r>
            <a:endParaRPr lang="es-ES" sz="2400" b="1" dirty="0">
              <a:solidFill>
                <a:srgbClr val="31872E"/>
              </a:solidFill>
              <a:latin typeface="Verdana" panose="020B0604030504040204" pitchFamily="34" charset="0"/>
              <a:ea typeface="Verdana" panose="020B0604030504040204" pitchFamily="34" charset="0"/>
              <a:cs typeface="Verdana" panose="020B0604030504040204" pitchFamily="34" charset="0"/>
            </a:endParaRPr>
          </a:p>
          <a:p>
            <a:r>
              <a:rPr lang="es-CL" sz="1500" dirty="0">
                <a:solidFill>
                  <a:srgbClr val="31872E"/>
                </a:solidFill>
                <a:latin typeface="Verdana" panose="020B0604030504040204" pitchFamily="34" charset="0"/>
                <a:ea typeface="Verdana" panose="020B0604030504040204" pitchFamily="34" charset="0"/>
                <a:cs typeface="+mn-lt"/>
              </a:rPr>
              <a:t>Localización de una Dirección en el Mapa del DTC</a:t>
            </a:r>
          </a:p>
          <a:p>
            <a:endParaRPr lang="es-CL" sz="1500" dirty="0">
              <a:solidFill>
                <a:srgbClr val="31872E"/>
              </a:solidFill>
              <a:latin typeface="Verdana" panose="020B0604030504040204" pitchFamily="34" charset="0"/>
              <a:ea typeface="Verdana" panose="020B0604030504040204" pitchFamily="34" charset="0"/>
              <a:cs typeface="+mn-lt"/>
            </a:endParaRPr>
          </a:p>
          <a:p>
            <a:endParaRPr lang="es-CL" sz="1500" dirty="0">
              <a:solidFill>
                <a:srgbClr val="31872E"/>
              </a:solidFill>
              <a:latin typeface="Verdana" panose="020B0604030504040204" pitchFamily="34" charset="0"/>
              <a:ea typeface="Verdana" panose="020B0604030504040204" pitchFamily="34" charset="0"/>
              <a:cs typeface="+mn-lt"/>
            </a:endParaRPr>
          </a:p>
          <a:p>
            <a:endParaRPr lang="es-CL" sz="1500" dirty="0">
              <a:solidFill>
                <a:srgbClr val="31872E"/>
              </a:solidFill>
              <a:latin typeface="Verdana" panose="020B0604030504040204" pitchFamily="34" charset="0"/>
              <a:ea typeface="Verdana" panose="020B0604030504040204" pitchFamily="34" charset="0"/>
              <a:cs typeface="+mn-lt"/>
            </a:endParaRPr>
          </a:p>
          <a:p>
            <a:endParaRPr lang="es-CL" sz="1500" dirty="0">
              <a:solidFill>
                <a:srgbClr val="31872E"/>
              </a:solidFill>
              <a:latin typeface="Verdana" panose="020B0604030504040204" pitchFamily="34" charset="0"/>
              <a:ea typeface="Verdana" panose="020B0604030504040204" pitchFamily="34" charset="0"/>
              <a:cs typeface="+mn-lt"/>
            </a:endParaRPr>
          </a:p>
          <a:p>
            <a:endParaRPr lang="es-CL" sz="1500" dirty="0">
              <a:solidFill>
                <a:srgbClr val="31872E"/>
              </a:solidFill>
              <a:latin typeface="Verdana" panose="020B0604030504040204" pitchFamily="34" charset="0"/>
              <a:ea typeface="Verdana" panose="020B0604030504040204" pitchFamily="34" charset="0"/>
              <a:cs typeface="+mn-lt"/>
            </a:endParaRPr>
          </a:p>
          <a:p>
            <a:endParaRPr lang="es-CL" sz="1500" dirty="0">
              <a:solidFill>
                <a:srgbClr val="31872E"/>
              </a:solidFill>
              <a:latin typeface="Verdana" panose="020B0604030504040204" pitchFamily="34" charset="0"/>
              <a:ea typeface="Verdana" panose="020B0604030504040204" pitchFamily="34" charset="0"/>
              <a:cs typeface="+mn-lt"/>
            </a:endParaRPr>
          </a:p>
        </p:txBody>
      </p:sp>
      <p:pic>
        <p:nvPicPr>
          <p:cNvPr id="3" name="Imagen 1">
            <a:extLst>
              <a:ext uri="{FF2B5EF4-FFF2-40B4-BE49-F238E27FC236}">
                <a16:creationId xmlns:a16="http://schemas.microsoft.com/office/drawing/2014/main" id="{5058D86C-F2FF-C8FB-2AE6-ED11AB2381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950" y="968929"/>
            <a:ext cx="5700544" cy="3056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lecha: a la derecha 4">
            <a:extLst>
              <a:ext uri="{FF2B5EF4-FFF2-40B4-BE49-F238E27FC236}">
                <a16:creationId xmlns:a16="http://schemas.microsoft.com/office/drawing/2014/main" id="{1954E49B-7EC6-3695-EC90-6B40552838FD}"/>
              </a:ext>
            </a:extLst>
          </p:cNvPr>
          <p:cNvSpPr/>
          <p:nvPr/>
        </p:nvSpPr>
        <p:spPr>
          <a:xfrm>
            <a:off x="3523376" y="2420188"/>
            <a:ext cx="2820504" cy="1541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sp>
        <p:nvSpPr>
          <p:cNvPr id="12" name="Rectángulo: esquinas redondeadas 11">
            <a:extLst>
              <a:ext uri="{FF2B5EF4-FFF2-40B4-BE49-F238E27FC236}">
                <a16:creationId xmlns:a16="http://schemas.microsoft.com/office/drawing/2014/main" id="{D51CD926-AAAC-7230-D537-E01DF91D8533}"/>
              </a:ext>
            </a:extLst>
          </p:cNvPr>
          <p:cNvSpPr/>
          <p:nvPr/>
        </p:nvSpPr>
        <p:spPr>
          <a:xfrm>
            <a:off x="2875327" y="2366414"/>
            <a:ext cx="478172" cy="410672"/>
          </a:xfrm>
          <a:prstGeom prst="roundRect">
            <a:avLst/>
          </a:prstGeom>
          <a:noFill/>
          <a:ln w="3175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sp>
        <p:nvSpPr>
          <p:cNvPr id="14" name="CuadroTexto 13">
            <a:extLst>
              <a:ext uri="{FF2B5EF4-FFF2-40B4-BE49-F238E27FC236}">
                <a16:creationId xmlns:a16="http://schemas.microsoft.com/office/drawing/2014/main" id="{AC7D6D0A-D4A9-4FD4-54AB-4C98F44721D2}"/>
              </a:ext>
            </a:extLst>
          </p:cNvPr>
          <p:cNvSpPr txBox="1"/>
          <p:nvPr/>
        </p:nvSpPr>
        <p:spPr>
          <a:xfrm>
            <a:off x="6002932" y="1703549"/>
            <a:ext cx="2892118" cy="1815882"/>
          </a:xfrm>
          <a:prstGeom prst="rect">
            <a:avLst/>
          </a:prstGeom>
          <a:noFill/>
        </p:spPr>
        <p:txBody>
          <a:bodyPr wrap="square">
            <a:spAutoFit/>
          </a:bodyPr>
          <a:lstStyle/>
          <a:p>
            <a:pPr marL="342900" indent="-342900">
              <a:buFont typeface="+mj-lt"/>
              <a:buAutoNum type="arabicPeriod"/>
            </a:pPr>
            <a:r>
              <a:rPr lang="es-CL" dirty="0">
                <a:solidFill>
                  <a:srgbClr val="31872E"/>
                </a:solidFill>
                <a:latin typeface="Verdana" panose="020B0604030504040204" pitchFamily="34" charset="0"/>
                <a:ea typeface="Verdana" panose="020B0604030504040204" pitchFamily="34" charset="0"/>
                <a:cs typeface="+mn-lt"/>
              </a:rPr>
              <a:t>Enviar el punto de localización cuando se está haciendo la encuesta en terreno. (esto es lo que se debe aplicar pero si no se tiene internet o se está actualizando un DTC anterior).</a:t>
            </a:r>
          </a:p>
        </p:txBody>
      </p:sp>
    </p:spTree>
    <p:extLst>
      <p:ext uri="{BB962C8B-B14F-4D97-AF65-F5344CB8AC3E}">
        <p14:creationId xmlns:p14="http://schemas.microsoft.com/office/powerpoint/2010/main" val="877243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a:extLst>
            <a:ext uri="{FF2B5EF4-FFF2-40B4-BE49-F238E27FC236}">
              <a16:creationId xmlns:a16="http://schemas.microsoft.com/office/drawing/2014/main" id="{0637D2B4-94D7-3A9E-852A-9C3F25309DD7}"/>
            </a:ext>
          </a:extLst>
        </p:cNvPr>
        <p:cNvGrpSpPr/>
        <p:nvPr/>
      </p:nvGrpSpPr>
      <p:grpSpPr>
        <a:xfrm>
          <a:off x="0" y="0"/>
          <a:ext cx="0" cy="0"/>
          <a:chOff x="0" y="0"/>
          <a:chExt cx="0" cy="0"/>
        </a:xfrm>
      </p:grpSpPr>
      <p:pic>
        <p:nvPicPr>
          <p:cNvPr id="11" name="Google Shape;116;p27" title="Fondo PPT-1.png">
            <a:extLst>
              <a:ext uri="{FF2B5EF4-FFF2-40B4-BE49-F238E27FC236}">
                <a16:creationId xmlns:a16="http://schemas.microsoft.com/office/drawing/2014/main" id="{64273F23-C4A7-F985-21C1-8574B742EC4A}"/>
              </a:ext>
            </a:extLst>
          </p:cNvPr>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0" name="Google Shape;116;p27" title="Fondo PPT-1.png">
            <a:extLst>
              <a:ext uri="{FF2B5EF4-FFF2-40B4-BE49-F238E27FC236}">
                <a16:creationId xmlns:a16="http://schemas.microsoft.com/office/drawing/2014/main" id="{8211E724-0334-012A-BD52-C3541F7D0791}"/>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rot="10800000" flipV="1">
            <a:off x="5318125" y="4829174"/>
            <a:ext cx="3825875" cy="98426"/>
          </a:xfrm>
          <a:prstGeom prst="rect">
            <a:avLst/>
          </a:prstGeom>
          <a:noFill/>
          <a:ln>
            <a:noFill/>
          </a:ln>
        </p:spPr>
      </p:pic>
      <p:pic>
        <p:nvPicPr>
          <p:cNvPr id="9" name="Google Shape;116;p27" title="Fondo PPT-1.png">
            <a:extLst>
              <a:ext uri="{FF2B5EF4-FFF2-40B4-BE49-F238E27FC236}">
                <a16:creationId xmlns:a16="http://schemas.microsoft.com/office/drawing/2014/main" id="{9D78580D-B30D-B6AA-970F-2510D03481C2}"/>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a:off x="0" y="4829174"/>
            <a:ext cx="3825875" cy="98425"/>
          </a:xfrm>
          <a:prstGeom prst="rect">
            <a:avLst/>
          </a:prstGeom>
          <a:noFill/>
          <a:ln>
            <a:noFill/>
          </a:ln>
        </p:spPr>
      </p:pic>
      <p:pic>
        <p:nvPicPr>
          <p:cNvPr id="8" name="Google Shape;116;p27" title="Fondo PPT-1.png">
            <a:extLst>
              <a:ext uri="{FF2B5EF4-FFF2-40B4-BE49-F238E27FC236}">
                <a16:creationId xmlns:a16="http://schemas.microsoft.com/office/drawing/2014/main" id="{AF1C94ED-EE4B-902B-0137-9D029EC4F2CB}"/>
              </a:ext>
            </a:extLst>
          </p:cNvPr>
          <p:cNvPicPr preferRelativeResize="0"/>
          <p:nvPr/>
        </p:nvPicPr>
        <p:blipFill>
          <a:blip r:embed="rId3">
            <a:alphaModFix/>
          </a:blip>
          <a:srcRect l="39651" t="-69" r="40039" b="95659"/>
          <a:stretch/>
        </p:blipFill>
        <p:spPr>
          <a:xfrm>
            <a:off x="3622159" y="0"/>
            <a:ext cx="1885506" cy="226828"/>
          </a:xfrm>
          <a:prstGeom prst="rect">
            <a:avLst/>
          </a:prstGeom>
          <a:noFill/>
          <a:ln>
            <a:noFill/>
          </a:ln>
        </p:spPr>
      </p:pic>
      <p:sp>
        <p:nvSpPr>
          <p:cNvPr id="6" name="CuadroTexto 5">
            <a:extLst>
              <a:ext uri="{FF2B5EF4-FFF2-40B4-BE49-F238E27FC236}">
                <a16:creationId xmlns:a16="http://schemas.microsoft.com/office/drawing/2014/main" id="{BBC9A8E4-5447-8C61-5A05-BFEDC4E46D69}"/>
              </a:ext>
            </a:extLst>
          </p:cNvPr>
          <p:cNvSpPr txBox="1"/>
          <p:nvPr/>
        </p:nvSpPr>
        <p:spPr>
          <a:xfrm>
            <a:off x="359133" y="215901"/>
            <a:ext cx="68245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L" sz="2400" b="1" dirty="0">
                <a:solidFill>
                  <a:srgbClr val="31872E"/>
                </a:solidFill>
                <a:latin typeface="Verdana" panose="020B0604030504040204" pitchFamily="34" charset="0"/>
                <a:ea typeface="Verdana" panose="020B0604030504040204" pitchFamily="34" charset="0"/>
                <a:cs typeface="Verdana" panose="020B0604030504040204" pitchFamily="34" charset="0"/>
              </a:rPr>
              <a:t>Survey123</a:t>
            </a:r>
            <a:endParaRPr lang="es-ES" sz="2400" b="1" dirty="0">
              <a:solidFill>
                <a:srgbClr val="31872E"/>
              </a:solidFill>
              <a:latin typeface="Verdana" panose="020B0604030504040204" pitchFamily="34" charset="0"/>
              <a:ea typeface="Verdana" panose="020B0604030504040204" pitchFamily="34" charset="0"/>
              <a:cs typeface="Verdana" panose="020B0604030504040204" pitchFamily="34" charset="0"/>
            </a:endParaRPr>
          </a:p>
          <a:p>
            <a:r>
              <a:rPr lang="es-CL" sz="1500" dirty="0">
                <a:solidFill>
                  <a:srgbClr val="31872E"/>
                </a:solidFill>
                <a:latin typeface="Verdana" panose="020B0604030504040204" pitchFamily="34" charset="0"/>
                <a:ea typeface="Verdana" panose="020B0604030504040204" pitchFamily="34" charset="0"/>
                <a:cs typeface="+mn-lt"/>
              </a:rPr>
              <a:t>Localización de una Dirección en el Mapa del DTC</a:t>
            </a:r>
          </a:p>
          <a:p>
            <a:endParaRPr lang="es-CL" sz="1500" dirty="0">
              <a:solidFill>
                <a:srgbClr val="31872E"/>
              </a:solidFill>
              <a:latin typeface="Verdana" panose="020B0604030504040204" pitchFamily="34" charset="0"/>
              <a:ea typeface="Verdana" panose="020B0604030504040204" pitchFamily="34" charset="0"/>
              <a:cs typeface="+mn-lt"/>
            </a:endParaRPr>
          </a:p>
        </p:txBody>
      </p:sp>
      <p:sp>
        <p:nvSpPr>
          <p:cNvPr id="14" name="CuadroTexto 13">
            <a:extLst>
              <a:ext uri="{FF2B5EF4-FFF2-40B4-BE49-F238E27FC236}">
                <a16:creationId xmlns:a16="http://schemas.microsoft.com/office/drawing/2014/main" id="{34264725-0E29-EF6C-8272-CB1E023951F1}"/>
              </a:ext>
            </a:extLst>
          </p:cNvPr>
          <p:cNvSpPr txBox="1"/>
          <p:nvPr/>
        </p:nvSpPr>
        <p:spPr>
          <a:xfrm>
            <a:off x="6061794" y="840782"/>
            <a:ext cx="2723074" cy="3323987"/>
          </a:xfrm>
          <a:prstGeom prst="rect">
            <a:avLst/>
          </a:prstGeom>
          <a:noFill/>
        </p:spPr>
        <p:txBody>
          <a:bodyPr wrap="square">
            <a:spAutoFit/>
          </a:bodyPr>
          <a:lstStyle/>
          <a:p>
            <a:pPr marL="269875" indent="-269875"/>
            <a:r>
              <a:rPr lang="es-CL" dirty="0">
                <a:solidFill>
                  <a:srgbClr val="31872E"/>
                </a:solidFill>
                <a:latin typeface="Verdana" panose="020B0604030504040204" pitchFamily="34" charset="0"/>
                <a:ea typeface="Verdana" panose="020B0604030504040204" pitchFamily="34" charset="0"/>
                <a:cs typeface="+mn-lt"/>
              </a:rPr>
              <a:t>2. 	Se puede buscar la dirección en la barra del buscador del mapa (que siempre intentará buscar automáticamente la dirección ingresada al comienzo del Diagnóstico Inicial), pero si no lo encuentra se puede digitar y si en las alternativas que entrega no se encuentra la que corresponde, hay que buscar otro método.</a:t>
            </a:r>
          </a:p>
          <a:p>
            <a:pPr marL="342900" indent="-342900">
              <a:buFont typeface="+mj-lt"/>
              <a:buAutoNum type="arabicPeriod"/>
            </a:pPr>
            <a:endParaRPr lang="es-CL" dirty="0">
              <a:solidFill>
                <a:srgbClr val="31872E"/>
              </a:solidFill>
              <a:latin typeface="Verdana" panose="020B0604030504040204" pitchFamily="34" charset="0"/>
              <a:ea typeface="Verdana" panose="020B0604030504040204" pitchFamily="34" charset="0"/>
              <a:cs typeface="+mn-lt"/>
            </a:endParaRPr>
          </a:p>
        </p:txBody>
      </p:sp>
      <p:sp>
        <p:nvSpPr>
          <p:cNvPr id="13" name="Flecha: a la derecha 12">
            <a:extLst>
              <a:ext uri="{FF2B5EF4-FFF2-40B4-BE49-F238E27FC236}">
                <a16:creationId xmlns:a16="http://schemas.microsoft.com/office/drawing/2014/main" id="{2BBEE65D-2D2C-AA41-6162-AEFC89DD4040}"/>
              </a:ext>
            </a:extLst>
          </p:cNvPr>
          <p:cNvSpPr/>
          <p:nvPr/>
        </p:nvSpPr>
        <p:spPr>
          <a:xfrm>
            <a:off x="5579594" y="1209005"/>
            <a:ext cx="679907" cy="1541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pic>
        <p:nvPicPr>
          <p:cNvPr id="20" name="Imagen 19">
            <a:extLst>
              <a:ext uri="{FF2B5EF4-FFF2-40B4-BE49-F238E27FC236}">
                <a16:creationId xmlns:a16="http://schemas.microsoft.com/office/drawing/2014/main" id="{991331EF-A9DD-DEB1-66BE-3D964B748870}"/>
              </a:ext>
            </a:extLst>
          </p:cNvPr>
          <p:cNvPicPr>
            <a:picLocks noChangeAspect="1"/>
          </p:cNvPicPr>
          <p:nvPr/>
        </p:nvPicPr>
        <p:blipFill>
          <a:blip r:embed="rId6"/>
          <a:stretch>
            <a:fillRect/>
          </a:stretch>
        </p:blipFill>
        <p:spPr>
          <a:xfrm>
            <a:off x="270060" y="1000466"/>
            <a:ext cx="5309534" cy="2854082"/>
          </a:xfrm>
          <a:prstGeom prst="rect">
            <a:avLst/>
          </a:prstGeom>
        </p:spPr>
      </p:pic>
      <p:sp>
        <p:nvSpPr>
          <p:cNvPr id="18" name="Rectángulo: esquinas redondeadas 17">
            <a:extLst>
              <a:ext uri="{FF2B5EF4-FFF2-40B4-BE49-F238E27FC236}">
                <a16:creationId xmlns:a16="http://schemas.microsoft.com/office/drawing/2014/main" id="{3889FD40-1245-97E3-521D-B076F85A3DBA}"/>
              </a:ext>
            </a:extLst>
          </p:cNvPr>
          <p:cNvSpPr/>
          <p:nvPr/>
        </p:nvSpPr>
        <p:spPr>
          <a:xfrm>
            <a:off x="321864" y="1147567"/>
            <a:ext cx="5317928" cy="276999"/>
          </a:xfrm>
          <a:prstGeom prst="roundRect">
            <a:avLst/>
          </a:prstGeom>
          <a:noFill/>
          <a:ln w="3175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spTree>
    <p:extLst>
      <p:ext uri="{BB962C8B-B14F-4D97-AF65-F5344CB8AC3E}">
        <p14:creationId xmlns:p14="http://schemas.microsoft.com/office/powerpoint/2010/main" val="4001642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a:extLst>
            <a:ext uri="{FF2B5EF4-FFF2-40B4-BE49-F238E27FC236}">
              <a16:creationId xmlns:a16="http://schemas.microsoft.com/office/drawing/2014/main" id="{80F09C63-6BB7-68FF-7DD0-5D903350C6B2}"/>
            </a:ext>
          </a:extLst>
        </p:cNvPr>
        <p:cNvGrpSpPr/>
        <p:nvPr/>
      </p:nvGrpSpPr>
      <p:grpSpPr>
        <a:xfrm>
          <a:off x="0" y="0"/>
          <a:ext cx="0" cy="0"/>
          <a:chOff x="0" y="0"/>
          <a:chExt cx="0" cy="0"/>
        </a:xfrm>
      </p:grpSpPr>
      <p:pic>
        <p:nvPicPr>
          <p:cNvPr id="11" name="Google Shape;116;p27" title="Fondo PPT-1.png">
            <a:extLst>
              <a:ext uri="{FF2B5EF4-FFF2-40B4-BE49-F238E27FC236}">
                <a16:creationId xmlns:a16="http://schemas.microsoft.com/office/drawing/2014/main" id="{6DDDA7B1-A259-D934-6B9D-99393AE01B89}"/>
              </a:ext>
            </a:extLst>
          </p:cNvPr>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0" name="Google Shape;116;p27" title="Fondo PPT-1.png">
            <a:extLst>
              <a:ext uri="{FF2B5EF4-FFF2-40B4-BE49-F238E27FC236}">
                <a16:creationId xmlns:a16="http://schemas.microsoft.com/office/drawing/2014/main" id="{0CC93E7A-270B-4A8C-68F0-628D92E580B2}"/>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rot="10800000" flipV="1">
            <a:off x="5318125" y="4829174"/>
            <a:ext cx="3825875" cy="98426"/>
          </a:xfrm>
          <a:prstGeom prst="rect">
            <a:avLst/>
          </a:prstGeom>
          <a:noFill/>
          <a:ln>
            <a:noFill/>
          </a:ln>
        </p:spPr>
      </p:pic>
      <p:pic>
        <p:nvPicPr>
          <p:cNvPr id="9" name="Google Shape;116;p27" title="Fondo PPT-1.png">
            <a:extLst>
              <a:ext uri="{FF2B5EF4-FFF2-40B4-BE49-F238E27FC236}">
                <a16:creationId xmlns:a16="http://schemas.microsoft.com/office/drawing/2014/main" id="{678DA1E2-0E54-927E-5F0A-9C2B8C409116}"/>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a:off x="0" y="4829174"/>
            <a:ext cx="3825875" cy="98425"/>
          </a:xfrm>
          <a:prstGeom prst="rect">
            <a:avLst/>
          </a:prstGeom>
          <a:noFill/>
          <a:ln>
            <a:noFill/>
          </a:ln>
        </p:spPr>
      </p:pic>
      <p:pic>
        <p:nvPicPr>
          <p:cNvPr id="8" name="Google Shape;116;p27" title="Fondo PPT-1.png">
            <a:extLst>
              <a:ext uri="{FF2B5EF4-FFF2-40B4-BE49-F238E27FC236}">
                <a16:creationId xmlns:a16="http://schemas.microsoft.com/office/drawing/2014/main" id="{C6698E0B-BE27-6222-D212-CAB1A4D339AC}"/>
              </a:ext>
            </a:extLst>
          </p:cNvPr>
          <p:cNvPicPr preferRelativeResize="0"/>
          <p:nvPr/>
        </p:nvPicPr>
        <p:blipFill>
          <a:blip r:embed="rId3">
            <a:alphaModFix/>
          </a:blip>
          <a:srcRect l="39651" t="-69" r="40039" b="95659"/>
          <a:stretch/>
        </p:blipFill>
        <p:spPr>
          <a:xfrm>
            <a:off x="3622159" y="0"/>
            <a:ext cx="1885506" cy="226828"/>
          </a:xfrm>
          <a:prstGeom prst="rect">
            <a:avLst/>
          </a:prstGeom>
          <a:noFill/>
          <a:ln>
            <a:noFill/>
          </a:ln>
        </p:spPr>
      </p:pic>
      <p:sp>
        <p:nvSpPr>
          <p:cNvPr id="6" name="CuadroTexto 5">
            <a:extLst>
              <a:ext uri="{FF2B5EF4-FFF2-40B4-BE49-F238E27FC236}">
                <a16:creationId xmlns:a16="http://schemas.microsoft.com/office/drawing/2014/main" id="{6BCF80A8-3177-F0B0-170F-705DB9F13A00}"/>
              </a:ext>
            </a:extLst>
          </p:cNvPr>
          <p:cNvSpPr txBox="1"/>
          <p:nvPr/>
        </p:nvSpPr>
        <p:spPr>
          <a:xfrm>
            <a:off x="359133" y="215901"/>
            <a:ext cx="6824500" cy="20774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L" sz="2400" b="1" dirty="0">
                <a:solidFill>
                  <a:srgbClr val="31872E"/>
                </a:solidFill>
                <a:latin typeface="Verdana" panose="020B0604030504040204" pitchFamily="34" charset="0"/>
                <a:ea typeface="Verdana" panose="020B0604030504040204" pitchFamily="34" charset="0"/>
                <a:cs typeface="Verdana" panose="020B0604030504040204" pitchFamily="34" charset="0"/>
              </a:rPr>
              <a:t>Survey123</a:t>
            </a:r>
            <a:endParaRPr lang="es-ES" sz="2400" b="1" dirty="0">
              <a:solidFill>
                <a:srgbClr val="31872E"/>
              </a:solidFill>
              <a:latin typeface="Verdana" panose="020B0604030504040204" pitchFamily="34" charset="0"/>
              <a:ea typeface="Verdana" panose="020B0604030504040204" pitchFamily="34" charset="0"/>
              <a:cs typeface="Verdana" panose="020B0604030504040204" pitchFamily="34" charset="0"/>
            </a:endParaRPr>
          </a:p>
          <a:p>
            <a:r>
              <a:rPr lang="es-CL" sz="1500" dirty="0">
                <a:solidFill>
                  <a:srgbClr val="31872E"/>
                </a:solidFill>
                <a:latin typeface="Verdana" panose="020B0604030504040204" pitchFamily="34" charset="0"/>
                <a:ea typeface="Verdana" panose="020B0604030504040204" pitchFamily="34" charset="0"/>
                <a:cs typeface="+mn-lt"/>
              </a:rPr>
              <a:t>Localización de una Dirección en el Mapa del DTC</a:t>
            </a:r>
          </a:p>
          <a:p>
            <a:endParaRPr lang="es-CL" sz="1500" dirty="0">
              <a:solidFill>
                <a:srgbClr val="31872E"/>
              </a:solidFill>
              <a:latin typeface="Verdana" panose="020B0604030504040204" pitchFamily="34" charset="0"/>
              <a:ea typeface="Verdana" panose="020B0604030504040204" pitchFamily="34" charset="0"/>
              <a:cs typeface="+mn-lt"/>
            </a:endParaRPr>
          </a:p>
          <a:p>
            <a:endParaRPr lang="es-CL" sz="1500" dirty="0">
              <a:solidFill>
                <a:srgbClr val="31872E"/>
              </a:solidFill>
              <a:latin typeface="Verdana" panose="020B0604030504040204" pitchFamily="34" charset="0"/>
              <a:ea typeface="Verdana" panose="020B0604030504040204" pitchFamily="34" charset="0"/>
              <a:cs typeface="+mn-lt"/>
            </a:endParaRPr>
          </a:p>
          <a:p>
            <a:endParaRPr lang="es-CL" sz="1500" dirty="0">
              <a:solidFill>
                <a:srgbClr val="31872E"/>
              </a:solidFill>
              <a:latin typeface="Verdana" panose="020B0604030504040204" pitchFamily="34" charset="0"/>
              <a:ea typeface="Verdana" panose="020B0604030504040204" pitchFamily="34" charset="0"/>
              <a:cs typeface="+mn-lt"/>
            </a:endParaRPr>
          </a:p>
          <a:p>
            <a:endParaRPr lang="es-CL" sz="1500" dirty="0">
              <a:solidFill>
                <a:srgbClr val="31872E"/>
              </a:solidFill>
              <a:latin typeface="Verdana" panose="020B0604030504040204" pitchFamily="34" charset="0"/>
              <a:ea typeface="Verdana" panose="020B0604030504040204" pitchFamily="34" charset="0"/>
              <a:cs typeface="+mn-lt"/>
            </a:endParaRPr>
          </a:p>
          <a:p>
            <a:endParaRPr lang="es-CL" sz="1500" dirty="0">
              <a:solidFill>
                <a:srgbClr val="31872E"/>
              </a:solidFill>
              <a:latin typeface="Verdana" panose="020B0604030504040204" pitchFamily="34" charset="0"/>
              <a:ea typeface="Verdana" panose="020B0604030504040204" pitchFamily="34" charset="0"/>
              <a:cs typeface="+mn-lt"/>
            </a:endParaRPr>
          </a:p>
          <a:p>
            <a:endParaRPr lang="es-CL" sz="1500" dirty="0">
              <a:solidFill>
                <a:srgbClr val="31872E"/>
              </a:solidFill>
              <a:latin typeface="Verdana" panose="020B0604030504040204" pitchFamily="34" charset="0"/>
              <a:ea typeface="Verdana" panose="020B0604030504040204" pitchFamily="34" charset="0"/>
              <a:cs typeface="+mn-lt"/>
            </a:endParaRPr>
          </a:p>
        </p:txBody>
      </p:sp>
      <p:pic>
        <p:nvPicPr>
          <p:cNvPr id="3" name="Imagen 1">
            <a:extLst>
              <a:ext uri="{FF2B5EF4-FFF2-40B4-BE49-F238E27FC236}">
                <a16:creationId xmlns:a16="http://schemas.microsoft.com/office/drawing/2014/main" id="{EDAEF955-9757-2E91-2E78-FB4C343BFA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950" y="968929"/>
            <a:ext cx="5700544" cy="3056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lecha: a la derecha 4">
            <a:extLst>
              <a:ext uri="{FF2B5EF4-FFF2-40B4-BE49-F238E27FC236}">
                <a16:creationId xmlns:a16="http://schemas.microsoft.com/office/drawing/2014/main" id="{55CBF559-F264-B153-EE0D-4182D9580BE7}"/>
              </a:ext>
            </a:extLst>
          </p:cNvPr>
          <p:cNvSpPr/>
          <p:nvPr/>
        </p:nvSpPr>
        <p:spPr>
          <a:xfrm>
            <a:off x="3523376" y="2420188"/>
            <a:ext cx="2820504" cy="1541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sp>
        <p:nvSpPr>
          <p:cNvPr id="12" name="Rectángulo: esquinas redondeadas 11">
            <a:extLst>
              <a:ext uri="{FF2B5EF4-FFF2-40B4-BE49-F238E27FC236}">
                <a16:creationId xmlns:a16="http://schemas.microsoft.com/office/drawing/2014/main" id="{CAD334B9-57BD-C69E-2926-C60C7934F7AA}"/>
              </a:ext>
            </a:extLst>
          </p:cNvPr>
          <p:cNvSpPr/>
          <p:nvPr/>
        </p:nvSpPr>
        <p:spPr>
          <a:xfrm>
            <a:off x="2875327" y="2366414"/>
            <a:ext cx="478172" cy="410672"/>
          </a:xfrm>
          <a:prstGeom prst="roundRect">
            <a:avLst/>
          </a:prstGeom>
          <a:noFill/>
          <a:ln w="3175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sp>
        <p:nvSpPr>
          <p:cNvPr id="14" name="CuadroTexto 13">
            <a:extLst>
              <a:ext uri="{FF2B5EF4-FFF2-40B4-BE49-F238E27FC236}">
                <a16:creationId xmlns:a16="http://schemas.microsoft.com/office/drawing/2014/main" id="{B48F9236-BC28-BB4B-E53E-5BFB8DACF687}"/>
              </a:ext>
            </a:extLst>
          </p:cNvPr>
          <p:cNvSpPr txBox="1"/>
          <p:nvPr/>
        </p:nvSpPr>
        <p:spPr>
          <a:xfrm>
            <a:off x="6002932" y="1703549"/>
            <a:ext cx="2892118" cy="1815882"/>
          </a:xfrm>
          <a:prstGeom prst="rect">
            <a:avLst/>
          </a:prstGeom>
          <a:noFill/>
        </p:spPr>
        <p:txBody>
          <a:bodyPr wrap="square">
            <a:spAutoFit/>
          </a:bodyPr>
          <a:lstStyle/>
          <a:p>
            <a:pPr marL="269875" indent="-269875"/>
            <a:r>
              <a:rPr lang="es-CL" dirty="0">
                <a:solidFill>
                  <a:srgbClr val="31872E"/>
                </a:solidFill>
                <a:latin typeface="Verdana" panose="020B0604030504040204" pitchFamily="34" charset="0"/>
                <a:ea typeface="Verdana" panose="020B0604030504040204" pitchFamily="34" charset="0"/>
                <a:cs typeface="+mn-lt"/>
              </a:rPr>
              <a:t>3. 	Si el sistema no encuentra la dirección, se puede buscar en el mapa y fijar el punto donde se esté seguro que sea el lugar que corresponde a la ubicación de la vivienda a evaluar.</a:t>
            </a:r>
          </a:p>
        </p:txBody>
      </p:sp>
    </p:spTree>
    <p:extLst>
      <p:ext uri="{BB962C8B-B14F-4D97-AF65-F5344CB8AC3E}">
        <p14:creationId xmlns:p14="http://schemas.microsoft.com/office/powerpoint/2010/main" val="15502689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a:extLst>
            <a:ext uri="{FF2B5EF4-FFF2-40B4-BE49-F238E27FC236}">
              <a16:creationId xmlns:a16="http://schemas.microsoft.com/office/drawing/2014/main" id="{086FA686-7221-B381-1285-4AF8DF5E92C8}"/>
            </a:ext>
          </a:extLst>
        </p:cNvPr>
        <p:cNvGrpSpPr/>
        <p:nvPr/>
      </p:nvGrpSpPr>
      <p:grpSpPr>
        <a:xfrm>
          <a:off x="0" y="0"/>
          <a:ext cx="0" cy="0"/>
          <a:chOff x="0" y="0"/>
          <a:chExt cx="0" cy="0"/>
        </a:xfrm>
      </p:grpSpPr>
      <p:pic>
        <p:nvPicPr>
          <p:cNvPr id="11" name="Google Shape;116;p27" title="Fondo PPT-1.png">
            <a:extLst>
              <a:ext uri="{FF2B5EF4-FFF2-40B4-BE49-F238E27FC236}">
                <a16:creationId xmlns:a16="http://schemas.microsoft.com/office/drawing/2014/main" id="{328DAC31-4B11-E79F-D907-CD17AD020F88}"/>
              </a:ext>
            </a:extLst>
          </p:cNvPr>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0" name="Google Shape;116;p27" title="Fondo PPT-1.png">
            <a:extLst>
              <a:ext uri="{FF2B5EF4-FFF2-40B4-BE49-F238E27FC236}">
                <a16:creationId xmlns:a16="http://schemas.microsoft.com/office/drawing/2014/main" id="{9ED7FB86-C97B-0F5B-C5E3-9FA13ACEF74E}"/>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rot="10800000" flipV="1">
            <a:off x="5318125" y="4829174"/>
            <a:ext cx="3825875" cy="98426"/>
          </a:xfrm>
          <a:prstGeom prst="rect">
            <a:avLst/>
          </a:prstGeom>
          <a:noFill/>
          <a:ln>
            <a:noFill/>
          </a:ln>
        </p:spPr>
      </p:pic>
      <p:pic>
        <p:nvPicPr>
          <p:cNvPr id="9" name="Google Shape;116;p27" title="Fondo PPT-1.png">
            <a:extLst>
              <a:ext uri="{FF2B5EF4-FFF2-40B4-BE49-F238E27FC236}">
                <a16:creationId xmlns:a16="http://schemas.microsoft.com/office/drawing/2014/main" id="{5BF2B617-8C0F-4689-8BD2-63184AF3EC5B}"/>
              </a:ext>
            </a:extLst>
          </p:cNvPr>
          <p:cNvPicPr preferRelativeResize="0"/>
          <p:nvPr/>
        </p:nvPicPr>
        <p:blipFill>
          <a:blip r:embed="rId4">
            <a:alphaModFix/>
            <a:extLst>
              <a:ext uri="{BEBA8EAE-BF5A-486C-A8C5-ECC9F3942E4B}">
                <a14:imgProps xmlns:a14="http://schemas.microsoft.com/office/drawing/2010/main">
                  <a14:imgLayer r:embed="rId5">
                    <a14:imgEffect>
                      <a14:backgroundRemoval t="93148" b="96389" l="417" r="41979">
                        <a14:foregroundMark x1="38958" y1="94167" x2="38958" y2="94167"/>
                        <a14:foregroundMark x1="41198" y1="95556" x2="41198" y2="95556"/>
                        <a14:foregroundMark x1="41198" y1="94259" x2="41198" y2="94259"/>
                        <a14:foregroundMark x1="41615" y1="94444" x2="41615" y2="94444"/>
                        <a14:foregroundMark x1="41979" y1="94722" x2="36094" y2="95000"/>
                        <a14:foregroundMark x1="13281" y1="95093" x2="417" y2="95093"/>
                        <a14:foregroundMark x1="18958" y1="95000" x2="13125" y2="94815"/>
                        <a14:foregroundMark x1="13906" y1="94259" x2="417" y2="94167"/>
                        <a14:foregroundMark x1="41667" y1="95278" x2="41667" y2="95278"/>
                        <a14:foregroundMark x1="41979" y1="95000" x2="41979" y2="94259"/>
                        <a14:foregroundMark x1="41875" y1="94167" x2="42031" y2="95370"/>
                        <a14:foregroundMark x1="833" y1="93333" x2="1198" y2="96111"/>
                        <a14:foregroundMark x1="2135" y1="93148" x2="2135" y2="93148"/>
                      </a14:backgroundRemoval>
                    </a14:imgEffect>
                  </a14:imgLayer>
                </a14:imgProps>
              </a:ext>
            </a:extLst>
          </a:blip>
          <a:srcRect t="94108" r="58262" b="4473"/>
          <a:stretch/>
        </p:blipFill>
        <p:spPr>
          <a:xfrm>
            <a:off x="0" y="4829174"/>
            <a:ext cx="3825875" cy="98425"/>
          </a:xfrm>
          <a:prstGeom prst="rect">
            <a:avLst/>
          </a:prstGeom>
          <a:noFill/>
          <a:ln>
            <a:noFill/>
          </a:ln>
        </p:spPr>
      </p:pic>
      <p:pic>
        <p:nvPicPr>
          <p:cNvPr id="8" name="Google Shape;116;p27" title="Fondo PPT-1.png">
            <a:extLst>
              <a:ext uri="{FF2B5EF4-FFF2-40B4-BE49-F238E27FC236}">
                <a16:creationId xmlns:a16="http://schemas.microsoft.com/office/drawing/2014/main" id="{053398A4-7533-B226-6375-8C7C242C427D}"/>
              </a:ext>
            </a:extLst>
          </p:cNvPr>
          <p:cNvPicPr preferRelativeResize="0"/>
          <p:nvPr/>
        </p:nvPicPr>
        <p:blipFill>
          <a:blip r:embed="rId3">
            <a:alphaModFix/>
          </a:blip>
          <a:srcRect l="39651" t="-69" r="40039" b="95659"/>
          <a:stretch/>
        </p:blipFill>
        <p:spPr>
          <a:xfrm>
            <a:off x="3622159" y="0"/>
            <a:ext cx="1885506" cy="226828"/>
          </a:xfrm>
          <a:prstGeom prst="rect">
            <a:avLst/>
          </a:prstGeom>
          <a:noFill/>
          <a:ln>
            <a:noFill/>
          </a:ln>
        </p:spPr>
      </p:pic>
      <p:sp>
        <p:nvSpPr>
          <p:cNvPr id="6" name="CuadroTexto 5">
            <a:extLst>
              <a:ext uri="{FF2B5EF4-FFF2-40B4-BE49-F238E27FC236}">
                <a16:creationId xmlns:a16="http://schemas.microsoft.com/office/drawing/2014/main" id="{7FE610C7-890F-C3D3-524A-3D366C2E1C4F}"/>
              </a:ext>
            </a:extLst>
          </p:cNvPr>
          <p:cNvSpPr txBox="1"/>
          <p:nvPr/>
        </p:nvSpPr>
        <p:spPr>
          <a:xfrm>
            <a:off x="359133" y="215901"/>
            <a:ext cx="68245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L" sz="2400" b="1" dirty="0">
                <a:solidFill>
                  <a:srgbClr val="31872E"/>
                </a:solidFill>
                <a:latin typeface="Verdana" panose="020B0604030504040204" pitchFamily="34" charset="0"/>
                <a:ea typeface="Verdana" panose="020B0604030504040204" pitchFamily="34" charset="0"/>
                <a:cs typeface="Verdana" panose="020B0604030504040204" pitchFamily="34" charset="0"/>
              </a:rPr>
              <a:t>Survey123</a:t>
            </a:r>
            <a:endParaRPr lang="es-ES" sz="2400" b="1" dirty="0">
              <a:solidFill>
                <a:srgbClr val="31872E"/>
              </a:solidFill>
              <a:latin typeface="Verdana" panose="020B0604030504040204" pitchFamily="34" charset="0"/>
              <a:ea typeface="Verdana" panose="020B0604030504040204" pitchFamily="34" charset="0"/>
              <a:cs typeface="Verdana" panose="020B0604030504040204" pitchFamily="34" charset="0"/>
            </a:endParaRPr>
          </a:p>
          <a:p>
            <a:r>
              <a:rPr lang="es-CL" sz="1500" dirty="0">
                <a:solidFill>
                  <a:srgbClr val="31872E"/>
                </a:solidFill>
                <a:latin typeface="Verdana" panose="020B0604030504040204" pitchFamily="34" charset="0"/>
                <a:ea typeface="Verdana" panose="020B0604030504040204" pitchFamily="34" charset="0"/>
                <a:cs typeface="+mn-lt"/>
              </a:rPr>
              <a:t>Localización de una Dirección en el Mapa del DTC</a:t>
            </a:r>
          </a:p>
          <a:p>
            <a:endParaRPr lang="es-CL" sz="1500" dirty="0">
              <a:solidFill>
                <a:srgbClr val="31872E"/>
              </a:solidFill>
              <a:latin typeface="Verdana" panose="020B0604030504040204" pitchFamily="34" charset="0"/>
              <a:ea typeface="Verdana" panose="020B0604030504040204" pitchFamily="34" charset="0"/>
              <a:cs typeface="+mn-lt"/>
            </a:endParaRPr>
          </a:p>
        </p:txBody>
      </p:sp>
      <p:sp>
        <p:nvSpPr>
          <p:cNvPr id="14" name="CuadroTexto 13">
            <a:extLst>
              <a:ext uri="{FF2B5EF4-FFF2-40B4-BE49-F238E27FC236}">
                <a16:creationId xmlns:a16="http://schemas.microsoft.com/office/drawing/2014/main" id="{59E2D6C1-9F6B-2AE8-A846-1079B31285CE}"/>
              </a:ext>
            </a:extLst>
          </p:cNvPr>
          <p:cNvSpPr txBox="1"/>
          <p:nvPr/>
        </p:nvSpPr>
        <p:spPr>
          <a:xfrm>
            <a:off x="6047258" y="840782"/>
            <a:ext cx="2774878" cy="2031325"/>
          </a:xfrm>
          <a:prstGeom prst="rect">
            <a:avLst/>
          </a:prstGeom>
          <a:noFill/>
        </p:spPr>
        <p:txBody>
          <a:bodyPr wrap="square">
            <a:spAutoFit/>
          </a:bodyPr>
          <a:lstStyle/>
          <a:p>
            <a:pPr marL="269875" indent="-269875"/>
            <a:r>
              <a:rPr lang="es-CL" dirty="0">
                <a:solidFill>
                  <a:srgbClr val="31872E"/>
                </a:solidFill>
                <a:latin typeface="Verdana" panose="020B0604030504040204" pitchFamily="34" charset="0"/>
                <a:ea typeface="Verdana" panose="020B0604030504040204" pitchFamily="34" charset="0"/>
                <a:cs typeface="+mn-lt"/>
              </a:rPr>
              <a:t>4. 	Se puede buscar la localización en Google </a:t>
            </a:r>
            <a:r>
              <a:rPr lang="es-CL" dirty="0" err="1">
                <a:solidFill>
                  <a:srgbClr val="31872E"/>
                </a:solidFill>
                <a:latin typeface="Verdana" panose="020B0604030504040204" pitchFamily="34" charset="0"/>
                <a:ea typeface="Verdana" panose="020B0604030504040204" pitchFamily="34" charset="0"/>
                <a:cs typeface="+mn-lt"/>
              </a:rPr>
              <a:t>Maps</a:t>
            </a:r>
            <a:r>
              <a:rPr lang="es-CL" dirty="0">
                <a:solidFill>
                  <a:srgbClr val="31872E"/>
                </a:solidFill>
                <a:latin typeface="Verdana" panose="020B0604030504040204" pitchFamily="34" charset="0"/>
                <a:ea typeface="Verdana" panose="020B0604030504040204" pitchFamily="34" charset="0"/>
                <a:cs typeface="+mn-lt"/>
              </a:rPr>
              <a:t> y luego en ese programa, copiar la coordenadas, y ponerlas en el buscados del mapa. Con ese se determinará automáticamente el punto</a:t>
            </a:r>
          </a:p>
        </p:txBody>
      </p:sp>
      <p:sp>
        <p:nvSpPr>
          <p:cNvPr id="4" name="CuadroTexto 3">
            <a:extLst>
              <a:ext uri="{FF2B5EF4-FFF2-40B4-BE49-F238E27FC236}">
                <a16:creationId xmlns:a16="http://schemas.microsoft.com/office/drawing/2014/main" id="{4735CF91-921F-9C15-1008-77A8425F8751}"/>
              </a:ext>
            </a:extLst>
          </p:cNvPr>
          <p:cNvSpPr txBox="1"/>
          <p:nvPr/>
        </p:nvSpPr>
        <p:spPr>
          <a:xfrm>
            <a:off x="6423527" y="3525904"/>
            <a:ext cx="2190885" cy="253916"/>
          </a:xfrm>
          <a:prstGeom prst="rect">
            <a:avLst/>
          </a:prstGeom>
          <a:solidFill>
            <a:schemeClr val="bg1"/>
          </a:solidFill>
        </p:spPr>
        <p:txBody>
          <a:bodyPr wrap="square" rtlCol="0">
            <a:spAutoFit/>
          </a:bodyPr>
          <a:lstStyle/>
          <a:p>
            <a:r>
              <a:rPr lang="es-CL" sz="1050" dirty="0"/>
              <a:t>.</a:t>
            </a:r>
          </a:p>
        </p:txBody>
      </p:sp>
      <p:sp>
        <p:nvSpPr>
          <p:cNvPr id="13" name="Flecha: a la derecha 12">
            <a:extLst>
              <a:ext uri="{FF2B5EF4-FFF2-40B4-BE49-F238E27FC236}">
                <a16:creationId xmlns:a16="http://schemas.microsoft.com/office/drawing/2014/main" id="{DCF2433C-76AC-9AC1-237E-903B0E0DD357}"/>
              </a:ext>
            </a:extLst>
          </p:cNvPr>
          <p:cNvSpPr/>
          <p:nvPr/>
        </p:nvSpPr>
        <p:spPr>
          <a:xfrm>
            <a:off x="5579594" y="1209005"/>
            <a:ext cx="679907" cy="1541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pic>
        <p:nvPicPr>
          <p:cNvPr id="16" name="Picture 2">
            <a:extLst>
              <a:ext uri="{FF2B5EF4-FFF2-40B4-BE49-F238E27FC236}">
                <a16:creationId xmlns:a16="http://schemas.microsoft.com/office/drawing/2014/main" id="{53B5989B-420E-A23B-D42F-967A59D29B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9935" y="1042103"/>
            <a:ext cx="5257730" cy="2813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ángulo: esquinas redondeadas 17">
            <a:extLst>
              <a:ext uri="{FF2B5EF4-FFF2-40B4-BE49-F238E27FC236}">
                <a16:creationId xmlns:a16="http://schemas.microsoft.com/office/drawing/2014/main" id="{B799C22C-F371-CC26-D637-34BAC11D44B9}"/>
              </a:ext>
            </a:extLst>
          </p:cNvPr>
          <p:cNvSpPr/>
          <p:nvPr/>
        </p:nvSpPr>
        <p:spPr>
          <a:xfrm>
            <a:off x="321864" y="1147567"/>
            <a:ext cx="5317928" cy="276999"/>
          </a:xfrm>
          <a:prstGeom prst="roundRect">
            <a:avLst/>
          </a:prstGeom>
          <a:noFill/>
          <a:ln w="3175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spTree>
    <p:extLst>
      <p:ext uri="{BB962C8B-B14F-4D97-AF65-F5344CB8AC3E}">
        <p14:creationId xmlns:p14="http://schemas.microsoft.com/office/powerpoint/2010/main" val="2174290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a:extLst>
            <a:ext uri="{FF2B5EF4-FFF2-40B4-BE49-F238E27FC236}">
              <a16:creationId xmlns:a16="http://schemas.microsoft.com/office/drawing/2014/main" id="{23BF1477-98D9-6A9E-67EF-6D0D6D13F453}"/>
            </a:ext>
          </a:extLst>
        </p:cNvPr>
        <p:cNvGrpSpPr/>
        <p:nvPr/>
      </p:nvGrpSpPr>
      <p:grpSpPr>
        <a:xfrm>
          <a:off x="0" y="0"/>
          <a:ext cx="0" cy="0"/>
          <a:chOff x="0" y="0"/>
          <a:chExt cx="0" cy="0"/>
        </a:xfrm>
      </p:grpSpPr>
      <p:pic>
        <p:nvPicPr>
          <p:cNvPr id="27" name="Google Shape;116;p27" title="Fondo PPT-1.png">
            <a:extLst>
              <a:ext uri="{FF2B5EF4-FFF2-40B4-BE49-F238E27FC236}">
                <a16:creationId xmlns:a16="http://schemas.microsoft.com/office/drawing/2014/main" id="{90871FD1-DD6D-F5FE-A9A8-EAEA2666A2FE}"/>
              </a:ext>
            </a:extLst>
          </p:cNvPr>
          <p:cNvPicPr preferRelativeResize="0"/>
          <p:nvPr/>
        </p:nvPicPr>
        <p:blipFill>
          <a:blip r:embed="rId3">
            <a:alphaModFix/>
          </a:blip>
          <a:stretch>
            <a:fillRect/>
          </a:stretch>
        </p:blipFill>
        <p:spPr>
          <a:xfrm>
            <a:off x="0" y="0"/>
            <a:ext cx="9144000" cy="5143500"/>
          </a:xfrm>
          <a:prstGeom prst="rect">
            <a:avLst/>
          </a:prstGeom>
          <a:noFill/>
          <a:ln>
            <a:noFill/>
          </a:ln>
        </p:spPr>
      </p:pic>
      <p:sp>
        <p:nvSpPr>
          <p:cNvPr id="6" name="CuadroTexto 5">
            <a:extLst>
              <a:ext uri="{FF2B5EF4-FFF2-40B4-BE49-F238E27FC236}">
                <a16:creationId xmlns:a16="http://schemas.microsoft.com/office/drawing/2014/main" id="{ADAC952B-57B3-9A88-C1C5-FEE6CCF67EAE}"/>
              </a:ext>
            </a:extLst>
          </p:cNvPr>
          <p:cNvSpPr txBox="1"/>
          <p:nvPr/>
        </p:nvSpPr>
        <p:spPr>
          <a:xfrm>
            <a:off x="359133" y="215901"/>
            <a:ext cx="68245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CL" sz="2400" b="1" dirty="0">
                <a:solidFill>
                  <a:srgbClr val="31872E"/>
                </a:solidFill>
                <a:latin typeface="Verdana" panose="020B0604030504040204" pitchFamily="34" charset="0"/>
                <a:ea typeface="Verdana" panose="020B0604030504040204" pitchFamily="34" charset="0"/>
                <a:cs typeface="Verdana" panose="020B0604030504040204" pitchFamily="34" charset="0"/>
              </a:rPr>
              <a:t>Survey123</a:t>
            </a:r>
            <a:endParaRPr lang="es-ES" sz="2400" b="1" dirty="0">
              <a:solidFill>
                <a:srgbClr val="31872E"/>
              </a:solidFill>
              <a:latin typeface="Verdana" panose="020B0604030504040204" pitchFamily="34" charset="0"/>
              <a:ea typeface="Verdana" panose="020B0604030504040204" pitchFamily="34" charset="0"/>
              <a:cs typeface="Verdana" panose="020B0604030504040204" pitchFamily="34" charset="0"/>
            </a:endParaRPr>
          </a:p>
          <a:p>
            <a:r>
              <a:rPr lang="es-CL" sz="1500" dirty="0">
                <a:solidFill>
                  <a:srgbClr val="31872E"/>
                </a:solidFill>
                <a:latin typeface="Verdana" panose="020B0604030504040204" pitchFamily="34" charset="0"/>
                <a:ea typeface="Verdana" panose="020B0604030504040204" pitchFamily="34" charset="0"/>
                <a:cs typeface="+mn-lt"/>
              </a:rPr>
              <a:t>Localización de una Dirección en el Mapa del DTC</a:t>
            </a:r>
          </a:p>
          <a:p>
            <a:endParaRPr lang="es-CL" sz="1500" dirty="0">
              <a:solidFill>
                <a:srgbClr val="31872E"/>
              </a:solidFill>
              <a:latin typeface="Verdana" panose="020B0604030504040204" pitchFamily="34" charset="0"/>
              <a:ea typeface="Verdana" panose="020B0604030504040204" pitchFamily="34" charset="0"/>
              <a:cs typeface="+mn-lt"/>
            </a:endParaRPr>
          </a:p>
        </p:txBody>
      </p:sp>
      <p:sp>
        <p:nvSpPr>
          <p:cNvPr id="4" name="CuadroTexto 3">
            <a:extLst>
              <a:ext uri="{FF2B5EF4-FFF2-40B4-BE49-F238E27FC236}">
                <a16:creationId xmlns:a16="http://schemas.microsoft.com/office/drawing/2014/main" id="{BD48D007-B257-BB2C-6E14-A25AA53BC7DE}"/>
              </a:ext>
            </a:extLst>
          </p:cNvPr>
          <p:cNvSpPr txBox="1"/>
          <p:nvPr/>
        </p:nvSpPr>
        <p:spPr>
          <a:xfrm>
            <a:off x="6423527" y="3525904"/>
            <a:ext cx="2190885" cy="253916"/>
          </a:xfrm>
          <a:prstGeom prst="rect">
            <a:avLst/>
          </a:prstGeom>
          <a:solidFill>
            <a:schemeClr val="bg1"/>
          </a:solidFill>
        </p:spPr>
        <p:txBody>
          <a:bodyPr wrap="square" rtlCol="0">
            <a:spAutoFit/>
          </a:bodyPr>
          <a:lstStyle/>
          <a:p>
            <a:r>
              <a:rPr lang="es-CL" sz="1050" dirty="0"/>
              <a:t>.</a:t>
            </a:r>
          </a:p>
        </p:txBody>
      </p:sp>
      <p:pic>
        <p:nvPicPr>
          <p:cNvPr id="3" name="Imagen 2">
            <a:extLst>
              <a:ext uri="{FF2B5EF4-FFF2-40B4-BE49-F238E27FC236}">
                <a16:creationId xmlns:a16="http://schemas.microsoft.com/office/drawing/2014/main" id="{16982648-50B0-2F18-DF9B-3E44EBE080AF}"/>
              </a:ext>
            </a:extLst>
          </p:cNvPr>
          <p:cNvPicPr>
            <a:picLocks noChangeAspect="1"/>
          </p:cNvPicPr>
          <p:nvPr/>
        </p:nvPicPr>
        <p:blipFill>
          <a:blip r:embed="rId4"/>
          <a:stretch>
            <a:fillRect/>
          </a:stretch>
        </p:blipFill>
        <p:spPr>
          <a:xfrm>
            <a:off x="441907" y="855269"/>
            <a:ext cx="5228484" cy="3888578"/>
          </a:xfrm>
          <a:prstGeom prst="rect">
            <a:avLst/>
          </a:prstGeom>
        </p:spPr>
      </p:pic>
      <p:sp>
        <p:nvSpPr>
          <p:cNvPr id="7" name="CuadroTexto 6">
            <a:extLst>
              <a:ext uri="{FF2B5EF4-FFF2-40B4-BE49-F238E27FC236}">
                <a16:creationId xmlns:a16="http://schemas.microsoft.com/office/drawing/2014/main" id="{DC649089-E097-E2D9-E67B-AF03E6692E7E}"/>
              </a:ext>
            </a:extLst>
          </p:cNvPr>
          <p:cNvSpPr txBox="1"/>
          <p:nvPr/>
        </p:nvSpPr>
        <p:spPr>
          <a:xfrm>
            <a:off x="6423527" y="1653394"/>
            <a:ext cx="2428105" cy="2092881"/>
          </a:xfrm>
          <a:prstGeom prst="rect">
            <a:avLst/>
          </a:prstGeom>
          <a:solidFill>
            <a:schemeClr val="bg1"/>
          </a:solidFill>
        </p:spPr>
        <p:txBody>
          <a:bodyPr wrap="square" rtlCol="0">
            <a:spAutoFit/>
          </a:bodyPr>
          <a:lstStyle/>
          <a:p>
            <a:r>
              <a:rPr lang="es-CL" sz="1300" dirty="0">
                <a:solidFill>
                  <a:srgbClr val="31872E"/>
                </a:solidFill>
                <a:latin typeface="Verdana" panose="020B0604030504040204" pitchFamily="34" charset="0"/>
                <a:ea typeface="Verdana" panose="020B0604030504040204" pitchFamily="34" charset="0"/>
                <a:cs typeface="+mn-lt"/>
              </a:rPr>
              <a:t>Con la Dirección, número y comuna, indicada al inicio, el sistema busca automáticamente en el mapa e indica el punto, indicando además el nombre de la localidad. Si no lo encuentra pueden marcar el punto en el mapa.</a:t>
            </a:r>
          </a:p>
        </p:txBody>
      </p:sp>
      <p:sp>
        <p:nvSpPr>
          <p:cNvPr id="15" name="CuadroTexto 14">
            <a:extLst>
              <a:ext uri="{FF2B5EF4-FFF2-40B4-BE49-F238E27FC236}">
                <a16:creationId xmlns:a16="http://schemas.microsoft.com/office/drawing/2014/main" id="{57505315-8F75-8C0D-D511-046E3323A2EF}"/>
              </a:ext>
            </a:extLst>
          </p:cNvPr>
          <p:cNvSpPr txBox="1"/>
          <p:nvPr/>
        </p:nvSpPr>
        <p:spPr>
          <a:xfrm>
            <a:off x="6433906" y="3901772"/>
            <a:ext cx="2428105" cy="892552"/>
          </a:xfrm>
          <a:prstGeom prst="rect">
            <a:avLst/>
          </a:prstGeom>
          <a:solidFill>
            <a:schemeClr val="bg1"/>
          </a:solidFill>
        </p:spPr>
        <p:txBody>
          <a:bodyPr wrap="square" rtlCol="0">
            <a:spAutoFit/>
          </a:bodyPr>
          <a:lstStyle/>
          <a:p>
            <a:r>
              <a:rPr lang="es-CL" sz="1300" dirty="0">
                <a:solidFill>
                  <a:srgbClr val="31872E"/>
                </a:solidFill>
                <a:latin typeface="Verdana" panose="020B0604030504040204" pitchFamily="34" charset="0"/>
                <a:ea typeface="Verdana" panose="020B0604030504040204" pitchFamily="34" charset="0"/>
                <a:cs typeface="+mn-lt"/>
              </a:rPr>
              <a:t>Además indica si esa localidad es parte de una zona urbana de más de 5000 habitantes</a:t>
            </a:r>
          </a:p>
        </p:txBody>
      </p:sp>
      <p:sp>
        <p:nvSpPr>
          <p:cNvPr id="19" name="Flecha: a la derecha 18">
            <a:extLst>
              <a:ext uri="{FF2B5EF4-FFF2-40B4-BE49-F238E27FC236}">
                <a16:creationId xmlns:a16="http://schemas.microsoft.com/office/drawing/2014/main" id="{4954F32E-F318-6724-ECEF-4BF373B98B6C}"/>
              </a:ext>
            </a:extLst>
          </p:cNvPr>
          <p:cNvSpPr/>
          <p:nvPr/>
        </p:nvSpPr>
        <p:spPr>
          <a:xfrm rot="20369504">
            <a:off x="5536613" y="3302787"/>
            <a:ext cx="905864" cy="1149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sp>
        <p:nvSpPr>
          <p:cNvPr id="21" name="Flecha: a la derecha 20">
            <a:extLst>
              <a:ext uri="{FF2B5EF4-FFF2-40B4-BE49-F238E27FC236}">
                <a16:creationId xmlns:a16="http://schemas.microsoft.com/office/drawing/2014/main" id="{0F0A5AE5-F812-FB60-40CA-9050BF46DF70}"/>
              </a:ext>
            </a:extLst>
          </p:cNvPr>
          <p:cNvSpPr/>
          <p:nvPr/>
        </p:nvSpPr>
        <p:spPr>
          <a:xfrm rot="1026904">
            <a:off x="5531186" y="4196237"/>
            <a:ext cx="905864" cy="1149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sp>
        <p:nvSpPr>
          <p:cNvPr id="23" name="Rectángulo: esquinas redondeadas 22">
            <a:extLst>
              <a:ext uri="{FF2B5EF4-FFF2-40B4-BE49-F238E27FC236}">
                <a16:creationId xmlns:a16="http://schemas.microsoft.com/office/drawing/2014/main" id="{2D243898-C6F1-9C8E-124B-A92BCF1D7E23}"/>
              </a:ext>
            </a:extLst>
          </p:cNvPr>
          <p:cNvSpPr/>
          <p:nvPr/>
        </p:nvSpPr>
        <p:spPr>
          <a:xfrm>
            <a:off x="556261" y="3360259"/>
            <a:ext cx="4988923" cy="410672"/>
          </a:xfrm>
          <a:prstGeom prst="roundRect">
            <a:avLst/>
          </a:prstGeom>
          <a:noFill/>
          <a:ln w="3175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sp>
        <p:nvSpPr>
          <p:cNvPr id="25" name="Rectángulo: esquinas redondeadas 24">
            <a:extLst>
              <a:ext uri="{FF2B5EF4-FFF2-40B4-BE49-F238E27FC236}">
                <a16:creationId xmlns:a16="http://schemas.microsoft.com/office/drawing/2014/main" id="{5368A203-D06E-D619-26D9-AB75E38E8A26}"/>
              </a:ext>
            </a:extLst>
          </p:cNvPr>
          <p:cNvSpPr/>
          <p:nvPr/>
        </p:nvSpPr>
        <p:spPr>
          <a:xfrm>
            <a:off x="556261" y="3877268"/>
            <a:ext cx="4988923" cy="376442"/>
          </a:xfrm>
          <a:prstGeom prst="roundRect">
            <a:avLst/>
          </a:prstGeom>
          <a:noFill/>
          <a:ln w="31750">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sz="1050"/>
          </a:p>
        </p:txBody>
      </p:sp>
    </p:spTree>
    <p:extLst>
      <p:ext uri="{BB962C8B-B14F-4D97-AF65-F5344CB8AC3E}">
        <p14:creationId xmlns:p14="http://schemas.microsoft.com/office/powerpoint/2010/main" val="3695043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32" title="Cierre PPT-1.png"/>
          <p:cNvPicPr preferRelativeResize="0"/>
          <p:nvPr/>
        </p:nvPicPr>
        <p:blipFill rotWithShape="1">
          <a:blip r:embed="rId3">
            <a:alphaModFix/>
          </a:blip>
          <a:srcRect/>
          <a:stretch/>
        </p:blipFill>
        <p:spPr>
          <a:xfrm>
            <a:off x="0" y="-4754"/>
            <a:ext cx="9144000" cy="5148254"/>
          </a:xfrm>
          <a:prstGeom prst="rect">
            <a:avLst/>
          </a:prstGeom>
          <a:noFill/>
          <a:ln>
            <a:noFill/>
          </a:ln>
        </p:spPr>
      </p:pic>
      <p:pic>
        <p:nvPicPr>
          <p:cNvPr id="2" name="Google Shape;156;p32" title="Cierre PPT-1.png">
            <a:extLst>
              <a:ext uri="{FF2B5EF4-FFF2-40B4-BE49-F238E27FC236}">
                <a16:creationId xmlns:a16="http://schemas.microsoft.com/office/drawing/2014/main" id="{3B69C78D-DE11-B8DB-9177-901BCCBB5226}"/>
              </a:ext>
            </a:extLst>
          </p:cNvPr>
          <p:cNvPicPr preferRelativeResize="0"/>
          <p:nvPr/>
        </p:nvPicPr>
        <p:blipFill rotWithShape="1">
          <a:blip r:embed="rId3">
            <a:alphaModFix/>
          </a:blip>
          <a:srcRect/>
          <a:stretch/>
        </p:blipFill>
        <p:spPr>
          <a:xfrm>
            <a:off x="1313822" y="826298"/>
            <a:ext cx="6191877" cy="34861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736</TotalTime>
  <Words>566</Words>
  <Application>Microsoft Office PowerPoint</Application>
  <PresentationFormat>Presentación en pantalla (16:9)</PresentationFormat>
  <Paragraphs>46</Paragraphs>
  <Slides>9</Slides>
  <Notes>9</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9</vt:i4>
      </vt:variant>
    </vt:vector>
  </HeadingPairs>
  <TitlesOfParts>
    <vt:vector size="14" baseType="lpstr">
      <vt:lpstr>Arial</vt:lpstr>
      <vt:lpstr>Symbol</vt:lpstr>
      <vt:lpstr>Verdana</vt:lpstr>
      <vt:lpstr>Wingdings</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Bianca Apolinario Faria</dc:creator>
  <cp:lastModifiedBy>Matias Gonzalez Castro</cp:lastModifiedBy>
  <cp:revision>28</cp:revision>
  <dcterms:modified xsi:type="dcterms:W3CDTF">2026-08-05T19:40:19Z</dcterms:modified>
</cp:coreProperties>
</file>