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8">
  <p:sldMasterIdLst>
    <p:sldMasterId id="2147483648" r:id="rId4"/>
  </p:sldMasterIdLst>
  <p:notesMasterIdLst>
    <p:notesMasterId r:id="rId48"/>
  </p:notesMasterIdLst>
  <p:sldIdLst>
    <p:sldId id="257" r:id="rId5"/>
    <p:sldId id="258" r:id="rId6"/>
    <p:sldId id="295" r:id="rId7"/>
    <p:sldId id="294" r:id="rId8"/>
    <p:sldId id="299" r:id="rId9"/>
    <p:sldId id="350" r:id="rId10"/>
    <p:sldId id="284" r:id="rId11"/>
    <p:sldId id="300" r:id="rId12"/>
    <p:sldId id="302" r:id="rId13"/>
    <p:sldId id="301" r:id="rId14"/>
    <p:sldId id="303" r:id="rId15"/>
    <p:sldId id="304" r:id="rId16"/>
    <p:sldId id="305" r:id="rId17"/>
    <p:sldId id="306" r:id="rId18"/>
    <p:sldId id="307" r:id="rId19"/>
    <p:sldId id="308" r:id="rId20"/>
    <p:sldId id="309" r:id="rId21"/>
    <p:sldId id="334" r:id="rId22"/>
    <p:sldId id="335" r:id="rId23"/>
    <p:sldId id="336" r:id="rId24"/>
    <p:sldId id="337" r:id="rId25"/>
    <p:sldId id="338" r:id="rId26"/>
    <p:sldId id="339" r:id="rId27"/>
    <p:sldId id="340" r:id="rId28"/>
    <p:sldId id="341" r:id="rId29"/>
    <p:sldId id="311" r:id="rId30"/>
    <p:sldId id="312" r:id="rId31"/>
    <p:sldId id="314" r:id="rId32"/>
    <p:sldId id="315" r:id="rId33"/>
    <p:sldId id="342" r:id="rId34"/>
    <p:sldId id="316" r:id="rId35"/>
    <p:sldId id="317" r:id="rId36"/>
    <p:sldId id="319" r:id="rId37"/>
    <p:sldId id="320" r:id="rId38"/>
    <p:sldId id="344" r:id="rId39"/>
    <p:sldId id="345" r:id="rId40"/>
    <p:sldId id="346" r:id="rId41"/>
    <p:sldId id="347" r:id="rId42"/>
    <p:sldId id="351" r:id="rId43"/>
    <p:sldId id="348" r:id="rId44"/>
    <p:sldId id="349" r:id="rId45"/>
    <p:sldId id="352" r:id="rId46"/>
    <p:sldId id="322" r:id="rId47"/>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anne Verdugo Oviedo" initials="JVO" lastIdx="1" clrIdx="1">
    <p:extLst>
      <p:ext uri="{19B8F6BF-5375-455C-9EA6-DF929625EA0E}">
        <p15:presenceInfo xmlns:p15="http://schemas.microsoft.com/office/powerpoint/2012/main" userId="S-1-5-21-2098021264-696980182-1749447093-12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2336" autoAdjust="0"/>
  </p:normalViewPr>
  <p:slideViewPr>
    <p:cSldViewPr snapToGrid="0">
      <p:cViewPr varScale="1">
        <p:scale>
          <a:sx n="70" d="100"/>
          <a:sy n="70"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C88CAB-E577-4301-94C9-EF092DF719DD}" type="datetimeFigureOut">
              <a:rPr lang="es-CL" smtClean="0"/>
              <a:t>11-03-2022</a:t>
            </a:fld>
            <a:endParaRPr lang="es-C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AD2632-A39B-4633-91E6-9ED95752414D}" type="slidenum">
              <a:rPr lang="es-CL" smtClean="0"/>
              <a:t>‹Nº›</a:t>
            </a:fld>
            <a:endParaRPr lang="es-CL"/>
          </a:p>
        </p:txBody>
      </p:sp>
    </p:spTree>
    <p:extLst>
      <p:ext uri="{BB962C8B-B14F-4D97-AF65-F5344CB8AC3E}">
        <p14:creationId xmlns:p14="http://schemas.microsoft.com/office/powerpoint/2010/main" val="2049599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38AD2632-A39B-4633-91E6-9ED95752414D}" type="slidenum">
              <a:rPr lang="es-CL" smtClean="0"/>
              <a:t>8</a:t>
            </a:fld>
            <a:endParaRPr lang="es-CL"/>
          </a:p>
        </p:txBody>
      </p:sp>
    </p:spTree>
    <p:extLst>
      <p:ext uri="{BB962C8B-B14F-4D97-AF65-F5344CB8AC3E}">
        <p14:creationId xmlns:p14="http://schemas.microsoft.com/office/powerpoint/2010/main" val="2651173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38AD2632-A39B-4633-91E6-9ED95752414D}" type="slidenum">
              <a:rPr lang="es-CL" smtClean="0"/>
              <a:t>40</a:t>
            </a:fld>
            <a:endParaRPr lang="es-CL"/>
          </a:p>
        </p:txBody>
      </p:sp>
    </p:spTree>
    <p:extLst>
      <p:ext uri="{BB962C8B-B14F-4D97-AF65-F5344CB8AC3E}">
        <p14:creationId xmlns:p14="http://schemas.microsoft.com/office/powerpoint/2010/main" val="2825354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38AD2632-A39B-4633-91E6-9ED95752414D}" type="slidenum">
              <a:rPr lang="es-CL" smtClean="0"/>
              <a:t>41</a:t>
            </a:fld>
            <a:endParaRPr lang="es-CL"/>
          </a:p>
        </p:txBody>
      </p:sp>
    </p:spTree>
    <p:extLst>
      <p:ext uri="{BB962C8B-B14F-4D97-AF65-F5344CB8AC3E}">
        <p14:creationId xmlns:p14="http://schemas.microsoft.com/office/powerpoint/2010/main" val="3171451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38AD2632-A39B-4633-91E6-9ED95752414D}" type="slidenum">
              <a:rPr lang="es-CL" smtClean="0"/>
              <a:t>43</a:t>
            </a:fld>
            <a:endParaRPr lang="es-CL"/>
          </a:p>
        </p:txBody>
      </p:sp>
    </p:spTree>
    <p:extLst>
      <p:ext uri="{BB962C8B-B14F-4D97-AF65-F5344CB8AC3E}">
        <p14:creationId xmlns:p14="http://schemas.microsoft.com/office/powerpoint/2010/main" val="1419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38AD2632-A39B-4633-91E6-9ED95752414D}" type="slidenum">
              <a:rPr lang="es-CL" smtClean="0"/>
              <a:t>28</a:t>
            </a:fld>
            <a:endParaRPr lang="es-CL"/>
          </a:p>
        </p:txBody>
      </p:sp>
    </p:spTree>
    <p:extLst>
      <p:ext uri="{BB962C8B-B14F-4D97-AF65-F5344CB8AC3E}">
        <p14:creationId xmlns:p14="http://schemas.microsoft.com/office/powerpoint/2010/main" val="3118479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38AD2632-A39B-4633-91E6-9ED95752414D}" type="slidenum">
              <a:rPr lang="es-CL" smtClean="0"/>
              <a:t>29</a:t>
            </a:fld>
            <a:endParaRPr lang="es-CL"/>
          </a:p>
        </p:txBody>
      </p:sp>
    </p:spTree>
    <p:extLst>
      <p:ext uri="{BB962C8B-B14F-4D97-AF65-F5344CB8AC3E}">
        <p14:creationId xmlns:p14="http://schemas.microsoft.com/office/powerpoint/2010/main" val="3867457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38AD2632-A39B-4633-91E6-9ED95752414D}" type="slidenum">
              <a:rPr lang="es-CL" smtClean="0"/>
              <a:t>30</a:t>
            </a:fld>
            <a:endParaRPr lang="es-CL"/>
          </a:p>
        </p:txBody>
      </p:sp>
    </p:spTree>
    <p:extLst>
      <p:ext uri="{BB962C8B-B14F-4D97-AF65-F5344CB8AC3E}">
        <p14:creationId xmlns:p14="http://schemas.microsoft.com/office/powerpoint/2010/main" val="775007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38AD2632-A39B-4633-91E6-9ED95752414D}" type="slidenum">
              <a:rPr lang="es-CL" smtClean="0"/>
              <a:t>31</a:t>
            </a:fld>
            <a:endParaRPr lang="es-CL"/>
          </a:p>
        </p:txBody>
      </p:sp>
    </p:spTree>
    <p:extLst>
      <p:ext uri="{BB962C8B-B14F-4D97-AF65-F5344CB8AC3E}">
        <p14:creationId xmlns:p14="http://schemas.microsoft.com/office/powerpoint/2010/main" val="3768289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38AD2632-A39B-4633-91E6-9ED95752414D}" type="slidenum">
              <a:rPr lang="es-CL" smtClean="0"/>
              <a:t>32</a:t>
            </a:fld>
            <a:endParaRPr lang="es-CL"/>
          </a:p>
        </p:txBody>
      </p:sp>
    </p:spTree>
    <p:extLst>
      <p:ext uri="{BB962C8B-B14F-4D97-AF65-F5344CB8AC3E}">
        <p14:creationId xmlns:p14="http://schemas.microsoft.com/office/powerpoint/2010/main" val="1488828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38AD2632-A39B-4633-91E6-9ED95752414D}" type="slidenum">
              <a:rPr lang="es-CL" smtClean="0"/>
              <a:t>33</a:t>
            </a:fld>
            <a:endParaRPr lang="es-CL"/>
          </a:p>
        </p:txBody>
      </p:sp>
    </p:spTree>
    <p:extLst>
      <p:ext uri="{BB962C8B-B14F-4D97-AF65-F5344CB8AC3E}">
        <p14:creationId xmlns:p14="http://schemas.microsoft.com/office/powerpoint/2010/main" val="1834416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38AD2632-A39B-4633-91E6-9ED95752414D}" type="slidenum">
              <a:rPr lang="es-CL" smtClean="0"/>
              <a:t>34</a:t>
            </a:fld>
            <a:endParaRPr lang="es-CL"/>
          </a:p>
        </p:txBody>
      </p:sp>
    </p:spTree>
    <p:extLst>
      <p:ext uri="{BB962C8B-B14F-4D97-AF65-F5344CB8AC3E}">
        <p14:creationId xmlns:p14="http://schemas.microsoft.com/office/powerpoint/2010/main" val="3415337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38AD2632-A39B-4633-91E6-9ED95752414D}" type="slidenum">
              <a:rPr lang="es-CL" smtClean="0"/>
              <a:t>35</a:t>
            </a:fld>
            <a:endParaRPr lang="es-CL"/>
          </a:p>
        </p:txBody>
      </p:sp>
    </p:spTree>
    <p:extLst>
      <p:ext uri="{BB962C8B-B14F-4D97-AF65-F5344CB8AC3E}">
        <p14:creationId xmlns:p14="http://schemas.microsoft.com/office/powerpoint/2010/main" val="2039693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fecha 3"/>
          <p:cNvSpPr>
            <a:spLocks noGrp="1"/>
          </p:cNvSpPr>
          <p:nvPr>
            <p:ph type="dt" sz="half" idx="10"/>
          </p:nvPr>
        </p:nvSpPr>
        <p:spPr/>
        <p:txBody>
          <a:bodyPr/>
          <a:lstStyle/>
          <a:p>
            <a:fld id="{B4AAD7BF-978F-4D31-B372-DAA700D56E88}" type="datetimeFigureOut">
              <a:rPr lang="es-CL" smtClean="0"/>
              <a:t>11-03-2022</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91A29558-84E6-4A6B-BDF3-BEF50F1F2D48}" type="slidenum">
              <a:rPr lang="es-CL" smtClean="0"/>
              <a:t>‹Nº›</a:t>
            </a:fld>
            <a:endParaRPr lang="es-CL"/>
          </a:p>
        </p:txBody>
      </p:sp>
    </p:spTree>
    <p:extLst>
      <p:ext uri="{BB962C8B-B14F-4D97-AF65-F5344CB8AC3E}">
        <p14:creationId xmlns:p14="http://schemas.microsoft.com/office/powerpoint/2010/main" val="2181875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L"/>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p:cNvSpPr>
            <a:spLocks noGrp="1"/>
          </p:cNvSpPr>
          <p:nvPr>
            <p:ph type="dt" sz="half" idx="10"/>
          </p:nvPr>
        </p:nvSpPr>
        <p:spPr/>
        <p:txBody>
          <a:bodyPr/>
          <a:lstStyle/>
          <a:p>
            <a:fld id="{B4AAD7BF-978F-4D31-B372-DAA700D56E88}" type="datetimeFigureOut">
              <a:rPr lang="es-CL" smtClean="0"/>
              <a:t>11-03-2022</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91A29558-84E6-4A6B-BDF3-BEF50F1F2D48}" type="slidenum">
              <a:rPr lang="es-CL" smtClean="0"/>
              <a:t>‹Nº›</a:t>
            </a:fld>
            <a:endParaRPr lang="es-CL"/>
          </a:p>
        </p:txBody>
      </p:sp>
    </p:spTree>
    <p:extLst>
      <p:ext uri="{BB962C8B-B14F-4D97-AF65-F5344CB8AC3E}">
        <p14:creationId xmlns:p14="http://schemas.microsoft.com/office/powerpoint/2010/main" val="3693383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p:cNvSpPr>
            <a:spLocks noGrp="1"/>
          </p:cNvSpPr>
          <p:nvPr>
            <p:ph type="dt" sz="half" idx="10"/>
          </p:nvPr>
        </p:nvSpPr>
        <p:spPr/>
        <p:txBody>
          <a:bodyPr/>
          <a:lstStyle/>
          <a:p>
            <a:fld id="{B4AAD7BF-978F-4D31-B372-DAA700D56E88}" type="datetimeFigureOut">
              <a:rPr lang="es-CL" smtClean="0"/>
              <a:t>11-03-2022</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91A29558-84E6-4A6B-BDF3-BEF50F1F2D48}" type="slidenum">
              <a:rPr lang="es-CL" smtClean="0"/>
              <a:t>‹Nº›</a:t>
            </a:fld>
            <a:endParaRPr lang="es-CL"/>
          </a:p>
        </p:txBody>
      </p:sp>
    </p:spTree>
    <p:extLst>
      <p:ext uri="{BB962C8B-B14F-4D97-AF65-F5344CB8AC3E}">
        <p14:creationId xmlns:p14="http://schemas.microsoft.com/office/powerpoint/2010/main" val="630982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L"/>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p:cNvSpPr>
            <a:spLocks noGrp="1"/>
          </p:cNvSpPr>
          <p:nvPr>
            <p:ph type="dt" sz="half" idx="10"/>
          </p:nvPr>
        </p:nvSpPr>
        <p:spPr/>
        <p:txBody>
          <a:bodyPr/>
          <a:lstStyle/>
          <a:p>
            <a:fld id="{B4AAD7BF-978F-4D31-B372-DAA700D56E88}" type="datetimeFigureOut">
              <a:rPr lang="es-CL" smtClean="0"/>
              <a:t>11-03-2022</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91A29558-84E6-4A6B-BDF3-BEF50F1F2D48}" type="slidenum">
              <a:rPr lang="es-CL" smtClean="0"/>
              <a:t>‹Nº›</a:t>
            </a:fld>
            <a:endParaRPr lang="es-CL"/>
          </a:p>
        </p:txBody>
      </p:sp>
    </p:spTree>
    <p:extLst>
      <p:ext uri="{BB962C8B-B14F-4D97-AF65-F5344CB8AC3E}">
        <p14:creationId xmlns:p14="http://schemas.microsoft.com/office/powerpoint/2010/main" val="163445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B4AAD7BF-978F-4D31-B372-DAA700D56E88}" type="datetimeFigureOut">
              <a:rPr lang="es-CL" smtClean="0"/>
              <a:t>11-03-2022</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91A29558-84E6-4A6B-BDF3-BEF50F1F2D48}" type="slidenum">
              <a:rPr lang="es-CL" smtClean="0"/>
              <a:t>‹Nº›</a:t>
            </a:fld>
            <a:endParaRPr lang="es-CL"/>
          </a:p>
        </p:txBody>
      </p:sp>
    </p:spTree>
    <p:extLst>
      <p:ext uri="{BB962C8B-B14F-4D97-AF65-F5344CB8AC3E}">
        <p14:creationId xmlns:p14="http://schemas.microsoft.com/office/powerpoint/2010/main" val="2736398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L"/>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p:cNvSpPr>
            <a:spLocks noGrp="1"/>
          </p:cNvSpPr>
          <p:nvPr>
            <p:ph type="dt" sz="half" idx="10"/>
          </p:nvPr>
        </p:nvSpPr>
        <p:spPr/>
        <p:txBody>
          <a:bodyPr/>
          <a:lstStyle/>
          <a:p>
            <a:fld id="{B4AAD7BF-978F-4D31-B372-DAA700D56E88}" type="datetimeFigureOut">
              <a:rPr lang="es-CL" smtClean="0"/>
              <a:t>11-03-2022</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91A29558-84E6-4A6B-BDF3-BEF50F1F2D48}" type="slidenum">
              <a:rPr lang="es-CL" smtClean="0"/>
              <a:t>‹Nº›</a:t>
            </a:fld>
            <a:endParaRPr lang="es-CL"/>
          </a:p>
        </p:txBody>
      </p:sp>
    </p:spTree>
    <p:extLst>
      <p:ext uri="{BB962C8B-B14F-4D97-AF65-F5344CB8AC3E}">
        <p14:creationId xmlns:p14="http://schemas.microsoft.com/office/powerpoint/2010/main" val="2040864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p:cNvSpPr>
            <a:spLocks noGrp="1"/>
          </p:cNvSpPr>
          <p:nvPr>
            <p:ph type="dt" sz="half" idx="10"/>
          </p:nvPr>
        </p:nvSpPr>
        <p:spPr/>
        <p:txBody>
          <a:bodyPr/>
          <a:lstStyle/>
          <a:p>
            <a:fld id="{B4AAD7BF-978F-4D31-B372-DAA700D56E88}" type="datetimeFigureOut">
              <a:rPr lang="es-CL" smtClean="0"/>
              <a:t>11-03-2022</a:t>
            </a:fld>
            <a:endParaRPr lang="es-CL"/>
          </a:p>
        </p:txBody>
      </p:sp>
      <p:sp>
        <p:nvSpPr>
          <p:cNvPr id="8" name="Marcador de pie de página 7"/>
          <p:cNvSpPr>
            <a:spLocks noGrp="1"/>
          </p:cNvSpPr>
          <p:nvPr>
            <p:ph type="ftr" sz="quarter" idx="11"/>
          </p:nvPr>
        </p:nvSpPr>
        <p:spPr/>
        <p:txBody>
          <a:bodyPr/>
          <a:lstStyle/>
          <a:p>
            <a:endParaRPr lang="es-CL"/>
          </a:p>
        </p:txBody>
      </p:sp>
      <p:sp>
        <p:nvSpPr>
          <p:cNvPr id="9" name="Marcador de número de diapositiva 8"/>
          <p:cNvSpPr>
            <a:spLocks noGrp="1"/>
          </p:cNvSpPr>
          <p:nvPr>
            <p:ph type="sldNum" sz="quarter" idx="12"/>
          </p:nvPr>
        </p:nvSpPr>
        <p:spPr/>
        <p:txBody>
          <a:bodyPr/>
          <a:lstStyle/>
          <a:p>
            <a:fld id="{91A29558-84E6-4A6B-BDF3-BEF50F1F2D48}" type="slidenum">
              <a:rPr lang="es-CL" smtClean="0"/>
              <a:t>‹Nº›</a:t>
            </a:fld>
            <a:endParaRPr lang="es-CL"/>
          </a:p>
        </p:txBody>
      </p:sp>
    </p:spTree>
    <p:extLst>
      <p:ext uri="{BB962C8B-B14F-4D97-AF65-F5344CB8AC3E}">
        <p14:creationId xmlns:p14="http://schemas.microsoft.com/office/powerpoint/2010/main" val="4222413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L"/>
          </a:p>
        </p:txBody>
      </p:sp>
      <p:sp>
        <p:nvSpPr>
          <p:cNvPr id="3" name="Marcador de fecha 2"/>
          <p:cNvSpPr>
            <a:spLocks noGrp="1"/>
          </p:cNvSpPr>
          <p:nvPr>
            <p:ph type="dt" sz="half" idx="10"/>
          </p:nvPr>
        </p:nvSpPr>
        <p:spPr/>
        <p:txBody>
          <a:bodyPr/>
          <a:lstStyle/>
          <a:p>
            <a:fld id="{B4AAD7BF-978F-4D31-B372-DAA700D56E88}" type="datetimeFigureOut">
              <a:rPr lang="es-CL" smtClean="0"/>
              <a:t>11-03-2022</a:t>
            </a:fld>
            <a:endParaRPr lang="es-CL"/>
          </a:p>
        </p:txBody>
      </p:sp>
      <p:sp>
        <p:nvSpPr>
          <p:cNvPr id="4" name="Marcador de pie de página 3"/>
          <p:cNvSpPr>
            <a:spLocks noGrp="1"/>
          </p:cNvSpPr>
          <p:nvPr>
            <p:ph type="ftr" sz="quarter" idx="11"/>
          </p:nvPr>
        </p:nvSpPr>
        <p:spPr/>
        <p:txBody>
          <a:bodyPr/>
          <a:lstStyle/>
          <a:p>
            <a:endParaRPr lang="es-CL"/>
          </a:p>
        </p:txBody>
      </p:sp>
      <p:sp>
        <p:nvSpPr>
          <p:cNvPr id="5" name="Marcador de número de diapositiva 4"/>
          <p:cNvSpPr>
            <a:spLocks noGrp="1"/>
          </p:cNvSpPr>
          <p:nvPr>
            <p:ph type="sldNum" sz="quarter" idx="12"/>
          </p:nvPr>
        </p:nvSpPr>
        <p:spPr/>
        <p:txBody>
          <a:bodyPr/>
          <a:lstStyle/>
          <a:p>
            <a:fld id="{91A29558-84E6-4A6B-BDF3-BEF50F1F2D48}" type="slidenum">
              <a:rPr lang="es-CL" smtClean="0"/>
              <a:t>‹Nº›</a:t>
            </a:fld>
            <a:endParaRPr lang="es-CL"/>
          </a:p>
        </p:txBody>
      </p:sp>
    </p:spTree>
    <p:extLst>
      <p:ext uri="{BB962C8B-B14F-4D97-AF65-F5344CB8AC3E}">
        <p14:creationId xmlns:p14="http://schemas.microsoft.com/office/powerpoint/2010/main" val="26922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4AAD7BF-978F-4D31-B372-DAA700D56E88}" type="datetimeFigureOut">
              <a:rPr lang="es-CL" smtClean="0"/>
              <a:t>11-03-2022</a:t>
            </a:fld>
            <a:endParaRPr lang="es-CL"/>
          </a:p>
        </p:txBody>
      </p:sp>
      <p:sp>
        <p:nvSpPr>
          <p:cNvPr id="3" name="Marcador de pie de página 2"/>
          <p:cNvSpPr>
            <a:spLocks noGrp="1"/>
          </p:cNvSpPr>
          <p:nvPr>
            <p:ph type="ftr" sz="quarter" idx="11"/>
          </p:nvPr>
        </p:nvSpPr>
        <p:spPr/>
        <p:txBody>
          <a:bodyPr/>
          <a:lstStyle/>
          <a:p>
            <a:endParaRPr lang="es-CL"/>
          </a:p>
        </p:txBody>
      </p:sp>
      <p:sp>
        <p:nvSpPr>
          <p:cNvPr id="4" name="Marcador de número de diapositiva 3"/>
          <p:cNvSpPr>
            <a:spLocks noGrp="1"/>
          </p:cNvSpPr>
          <p:nvPr>
            <p:ph type="sldNum" sz="quarter" idx="12"/>
          </p:nvPr>
        </p:nvSpPr>
        <p:spPr/>
        <p:txBody>
          <a:bodyPr/>
          <a:lstStyle/>
          <a:p>
            <a:fld id="{91A29558-84E6-4A6B-BDF3-BEF50F1F2D48}" type="slidenum">
              <a:rPr lang="es-CL" smtClean="0"/>
              <a:t>‹Nº›</a:t>
            </a:fld>
            <a:endParaRPr lang="es-CL"/>
          </a:p>
        </p:txBody>
      </p:sp>
    </p:spTree>
    <p:extLst>
      <p:ext uri="{BB962C8B-B14F-4D97-AF65-F5344CB8AC3E}">
        <p14:creationId xmlns:p14="http://schemas.microsoft.com/office/powerpoint/2010/main" val="2139508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B4AAD7BF-978F-4D31-B372-DAA700D56E88}" type="datetimeFigureOut">
              <a:rPr lang="es-CL" smtClean="0"/>
              <a:t>11-03-2022</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91A29558-84E6-4A6B-BDF3-BEF50F1F2D48}" type="slidenum">
              <a:rPr lang="es-CL" smtClean="0"/>
              <a:t>‹Nº›</a:t>
            </a:fld>
            <a:endParaRPr lang="es-CL"/>
          </a:p>
        </p:txBody>
      </p:sp>
    </p:spTree>
    <p:extLst>
      <p:ext uri="{BB962C8B-B14F-4D97-AF65-F5344CB8AC3E}">
        <p14:creationId xmlns:p14="http://schemas.microsoft.com/office/powerpoint/2010/main" val="449468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B4AAD7BF-978F-4D31-B372-DAA700D56E88}" type="datetimeFigureOut">
              <a:rPr lang="es-CL" smtClean="0"/>
              <a:t>11-03-2022</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91A29558-84E6-4A6B-BDF3-BEF50F1F2D48}" type="slidenum">
              <a:rPr lang="es-CL" smtClean="0"/>
              <a:t>‹Nº›</a:t>
            </a:fld>
            <a:endParaRPr lang="es-CL"/>
          </a:p>
        </p:txBody>
      </p:sp>
    </p:spTree>
    <p:extLst>
      <p:ext uri="{BB962C8B-B14F-4D97-AF65-F5344CB8AC3E}">
        <p14:creationId xmlns:p14="http://schemas.microsoft.com/office/powerpoint/2010/main" val="3518496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AAD7BF-978F-4D31-B372-DAA700D56E88}" type="datetimeFigureOut">
              <a:rPr lang="es-CL" smtClean="0"/>
              <a:t>11-03-2022</a:t>
            </a:fld>
            <a:endParaRPr lang="es-C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A29558-84E6-4A6B-BDF3-BEF50F1F2D48}" type="slidenum">
              <a:rPr lang="es-CL" smtClean="0"/>
              <a:t>‹Nº›</a:t>
            </a:fld>
            <a:endParaRPr lang="es-CL"/>
          </a:p>
        </p:txBody>
      </p:sp>
    </p:spTree>
    <p:extLst>
      <p:ext uri="{BB962C8B-B14F-4D97-AF65-F5344CB8AC3E}">
        <p14:creationId xmlns:p14="http://schemas.microsoft.com/office/powerpoint/2010/main" val="1715848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www.conaf.cl/cms/editorweb/institucional/Arboles_urbanos_de_Chile-2da_edicion.pdf" TargetMode="External"/><Relationship Id="rId4" Type="http://schemas.openxmlformats.org/officeDocument/2006/relationships/hyperlink" Target="https://www.minvu.cl/areas-verdes-inteligente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https://www.esri.com/es-es/arcgis/products/survey123/resource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minvu.maps.arcgis.com/apps/webappviewer/index.html?id=d895df492f474e2db3f60970ebc3ce12" TargetMode="Externa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links.esri.com/survey123/linux" TargetMode="External"/><Relationship Id="rId11" Type="http://schemas.openxmlformats.org/officeDocument/2006/relationships/image" Target="../media/image9.png"/><Relationship Id="rId5" Type="http://schemas.openxmlformats.org/officeDocument/2006/relationships/hyperlink" Target="https://links.esri.com/survey123/macos" TargetMode="External"/><Relationship Id="rId10" Type="http://schemas.openxmlformats.org/officeDocument/2006/relationships/image" Target="../media/image8.png"/><Relationship Id="rId4" Type="http://schemas.openxmlformats.org/officeDocument/2006/relationships/hyperlink" Target="https://links.esri.com/survey123/windows64" TargetMode="External"/><Relationship Id="rId9"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11300" y="0"/>
            <a:ext cx="9187276" cy="27432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2645592" y="3127830"/>
            <a:ext cx="7200900" cy="2631490"/>
          </a:xfrm>
          <a:prstGeom prst="rect">
            <a:avLst/>
          </a:prstGeom>
          <a:noFill/>
        </p:spPr>
        <p:txBody>
          <a:bodyPr wrap="square" rtlCol="0">
            <a:spAutoFit/>
          </a:bodyPr>
          <a:lstStyle/>
          <a:p>
            <a:pPr algn="ctr"/>
            <a:r>
              <a:rPr lang="es-CL" sz="1700" b="1" dirty="0">
                <a:solidFill>
                  <a:srgbClr val="723988"/>
                </a:solidFill>
              </a:rPr>
              <a:t>PROGRAMA DE MEJORAMIENTO DE VIVIENDAS Y BARRIOS “HOGAR MEJOR”</a:t>
            </a:r>
          </a:p>
          <a:p>
            <a:pPr algn="ctr"/>
            <a:endParaRPr lang="es-CL" b="1" dirty="0">
              <a:solidFill>
                <a:srgbClr val="43997C"/>
              </a:solidFill>
            </a:endParaRPr>
          </a:p>
          <a:p>
            <a:pPr algn="ctr"/>
            <a:r>
              <a:rPr lang="es-CL" sz="2400" b="1" dirty="0">
                <a:solidFill>
                  <a:srgbClr val="43997C"/>
                </a:solidFill>
              </a:rPr>
              <a:t>INSTRUCTIVO DIAGNÓSTICO TÉCNICO CONSTRUCTIVO</a:t>
            </a:r>
          </a:p>
          <a:p>
            <a:pPr algn="ctr"/>
            <a:endParaRPr lang="es-CL" sz="2400" b="1" dirty="0">
              <a:solidFill>
                <a:srgbClr val="43997C"/>
              </a:solidFill>
            </a:endParaRPr>
          </a:p>
          <a:p>
            <a:pPr algn="ctr"/>
            <a:r>
              <a:rPr lang="es-CL" sz="2400" b="1" dirty="0">
                <a:solidFill>
                  <a:srgbClr val="7030A0"/>
                </a:solidFill>
              </a:rPr>
              <a:t>CAPITULO </a:t>
            </a:r>
            <a:r>
              <a:rPr lang="es-CL" sz="2400" b="1" dirty="0" smtClean="0">
                <a:solidFill>
                  <a:srgbClr val="7030A0"/>
                </a:solidFill>
              </a:rPr>
              <a:t>I : PROYECTOS PARA EL EQUIPAMIENTO COMUNITARIO</a:t>
            </a:r>
            <a:endParaRPr lang="es-CL" sz="2400" b="1" dirty="0">
              <a:solidFill>
                <a:srgbClr val="7030A0"/>
              </a:solidFill>
            </a:endParaRPr>
          </a:p>
          <a:p>
            <a:pPr algn="ctr"/>
            <a:endParaRPr lang="es-CL" sz="1700" b="1" dirty="0">
              <a:solidFill>
                <a:srgbClr val="723988"/>
              </a:solidFill>
            </a:endParaRPr>
          </a:p>
          <a:p>
            <a:pPr algn="ctr"/>
            <a:r>
              <a:rPr lang="es-CL" sz="1700" b="1" dirty="0" smtClean="0">
                <a:solidFill>
                  <a:srgbClr val="723988"/>
                </a:solidFill>
              </a:rPr>
              <a:t>Marzo 2021</a:t>
            </a:r>
            <a:endParaRPr lang="es-CL" sz="1700" b="1" dirty="0">
              <a:solidFill>
                <a:srgbClr val="723988"/>
              </a:solidFill>
            </a:endParaRPr>
          </a:p>
        </p:txBody>
      </p:sp>
    </p:spTree>
    <p:extLst>
      <p:ext uri="{BB962C8B-B14F-4D97-AF65-F5344CB8AC3E}">
        <p14:creationId xmlns:p14="http://schemas.microsoft.com/office/powerpoint/2010/main" val="23886253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1168279" y="544882"/>
            <a:ext cx="6096000" cy="5598712"/>
          </a:xfrm>
          <a:prstGeom prst="rect">
            <a:avLst/>
          </a:prstGeom>
          <a:noFill/>
        </p:spPr>
        <p:txBody>
          <a:bodyPr wrap="square">
            <a:spAutoFit/>
          </a:bodyPr>
          <a:lstStyle/>
          <a:p>
            <a:pPr marL="342900" lvl="0" indent="-342900">
              <a:lnSpc>
                <a:spcPct val="115000"/>
              </a:lnSpc>
              <a:spcBef>
                <a:spcPts val="200"/>
              </a:spcBef>
              <a:spcAft>
                <a:spcPts val="200"/>
              </a:spcAft>
              <a:buFont typeface="Wingdings" panose="05000000000000000000" pitchFamily="2" charset="2"/>
              <a:buChar char=""/>
            </a:pPr>
            <a:r>
              <a:rPr lang="es-ES" sz="1800" kern="1000" dirty="0">
                <a:effectLst/>
                <a:latin typeface="Calibri" panose="020F0502020204030204" pitchFamily="34" charset="0"/>
                <a:ea typeface="Calibri" panose="020F0502020204030204" pitchFamily="34" charset="0"/>
                <a:cs typeface="Calibri" panose="020F0502020204030204" pitchFamily="34" charset="0"/>
              </a:rPr>
              <a:t>La sección B. Diagnostico Comunitario del Sector</a:t>
            </a:r>
            <a:endParaRPr lang="es-CL" sz="1200" kern="10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1200"/>
              </a:spcBef>
              <a:spcAft>
                <a:spcPts val="1200"/>
              </a:spcAft>
            </a:pPr>
            <a:r>
              <a:rPr lang="es-CL" sz="1800" dirty="0">
                <a:effectLst/>
                <a:latin typeface="Calibri" panose="020F0502020204030204" pitchFamily="34" charset="0"/>
                <a:ea typeface="Calibri" panose="020F0502020204030204" pitchFamily="34" charset="0"/>
                <a:cs typeface="Calibri" panose="020F0502020204030204" pitchFamily="34" charset="0"/>
              </a:rPr>
              <a:t>Esta información contribuirá a la elaboración de las intervenciones, en coherencia con las oportunidades y problemáticas detectadas en el sector. De acuerdo a lo señalado en el D.S. N°27 (V. y U.) de 2016, el sector corresponde a un área de 350 m de radio, alrededor del inmueble donde se emplaza el proyecto.</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200"/>
              </a:spcBef>
              <a:buFont typeface="+mj-lt"/>
              <a:buAutoNum type="alphaLcParenR"/>
            </a:pPr>
            <a:r>
              <a:rPr lang="es-ES" sz="1800" kern="1000" dirty="0">
                <a:effectLst/>
                <a:latin typeface="Calibri" panose="020F0502020204030204" pitchFamily="34" charset="0"/>
                <a:ea typeface="Calibri" panose="020F0502020204030204" pitchFamily="34" charset="0"/>
                <a:cs typeface="Calibri" panose="020F0502020204030204" pitchFamily="34" charset="0"/>
              </a:rPr>
              <a:t>Caracterización Sociodemográfica, esta información se debe obtener del Censo 2017 INE, el link y cada paso esta en los formatos entregados en la carpeta técnica del proyecto “Pasos INE para Diagnostico Comunitario”</a:t>
            </a:r>
            <a:endParaRPr lang="es-CL" sz="12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lphaLcParenR"/>
            </a:pPr>
            <a:r>
              <a:rPr lang="es-ES" sz="1800" kern="1000" dirty="0">
                <a:effectLst/>
                <a:latin typeface="Calibri" panose="020F0502020204030204" pitchFamily="34" charset="0"/>
                <a:ea typeface="Calibri" panose="020F0502020204030204" pitchFamily="34" charset="0"/>
                <a:cs typeface="Calibri" panose="020F0502020204030204" pitchFamily="34" charset="0"/>
              </a:rPr>
              <a:t>Tipo y Características de la Organizaciones comunitarias, debe identificar las Organizaciones que </a:t>
            </a:r>
            <a:r>
              <a:rPr lang="es-ES" sz="1800" b="1" u="sng" kern="1000" dirty="0">
                <a:effectLst/>
                <a:latin typeface="Calibri" panose="020F0502020204030204" pitchFamily="34" charset="0"/>
                <a:ea typeface="Calibri" panose="020F0502020204030204" pitchFamily="34" charset="0"/>
                <a:cs typeface="Calibri" panose="020F0502020204030204" pitchFamily="34" charset="0"/>
              </a:rPr>
              <a:t>Existen</a:t>
            </a:r>
            <a:r>
              <a:rPr lang="es-ES" sz="1800" kern="1000" dirty="0">
                <a:effectLst/>
                <a:latin typeface="Calibri" panose="020F0502020204030204" pitchFamily="34" charset="0"/>
                <a:ea typeface="Calibri" panose="020F0502020204030204" pitchFamily="34" charset="0"/>
                <a:cs typeface="Calibri" panose="020F0502020204030204" pitchFamily="34" charset="0"/>
              </a:rPr>
              <a:t> en el área de influencia </a:t>
            </a:r>
            <a:endParaRPr lang="es-CL" sz="12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200"/>
              </a:spcAft>
              <a:buFont typeface="+mj-lt"/>
              <a:buAutoNum type="alphaLcParenR"/>
            </a:pPr>
            <a:r>
              <a:rPr lang="es-ES" sz="1800" kern="1000" dirty="0">
                <a:effectLst/>
                <a:latin typeface="Calibri" panose="020F0502020204030204" pitchFamily="34" charset="0"/>
                <a:ea typeface="Calibri" panose="020F0502020204030204" pitchFamily="34" charset="0"/>
                <a:cs typeface="Calibri" panose="020F0502020204030204" pitchFamily="34" charset="0"/>
              </a:rPr>
              <a:t>Infraestructura y Equipamiento del Sector, solo debe identificar la cantidad (numero) de edificaciones y equipamientos en el área de influencia.</a:t>
            </a:r>
            <a:endParaRPr lang="es-CL" sz="1200" kern="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F5092682-A87E-4FE8-86A4-C0CB82E0F34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9325" r="41375" b="5312"/>
          <a:stretch/>
        </p:blipFill>
        <p:spPr>
          <a:xfrm>
            <a:off x="7945604" y="188687"/>
            <a:ext cx="3572268" cy="6669314"/>
          </a:xfrm>
          <a:prstGeom prst="rect">
            <a:avLst/>
          </a:prstGeom>
        </p:spPr>
      </p:pic>
    </p:spTree>
    <p:extLst>
      <p:ext uri="{BB962C8B-B14F-4D97-AF65-F5344CB8AC3E}">
        <p14:creationId xmlns:p14="http://schemas.microsoft.com/office/powerpoint/2010/main" val="39187163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1168279" y="1012125"/>
            <a:ext cx="6096000" cy="4664226"/>
          </a:xfrm>
          <a:prstGeom prst="rect">
            <a:avLst/>
          </a:prstGeom>
          <a:noFill/>
        </p:spPr>
        <p:txBody>
          <a:bodyPr wrap="square">
            <a:spAutoFit/>
          </a:bodyPr>
          <a:lstStyle/>
          <a:p>
            <a:pPr algn="just">
              <a:lnSpc>
                <a:spcPct val="115000"/>
              </a:lnSpc>
              <a:spcBef>
                <a:spcPts val="1200"/>
              </a:spcBef>
              <a:spcAft>
                <a:spcPts val="1200"/>
              </a:spcAft>
            </a:pPr>
            <a:r>
              <a:rPr lang="es-CL" sz="1800" dirty="0">
                <a:effectLst/>
                <a:latin typeface="Calibri" panose="020F0502020204030204" pitchFamily="34" charset="0"/>
                <a:ea typeface="Calibri" panose="020F0502020204030204" pitchFamily="34" charset="0"/>
                <a:cs typeface="Calibri" panose="020F0502020204030204" pitchFamily="34" charset="0"/>
              </a:rPr>
              <a:t>Sobre la conectividad:</a:t>
            </a:r>
            <a:endParaRPr lang="es-C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200"/>
              </a:spcBef>
              <a:buFont typeface="Symbol" panose="05050102010706020507" pitchFamily="18" charset="2"/>
              <a:buChar char=""/>
            </a:pPr>
            <a:r>
              <a:rPr lang="es-ES" sz="1800" kern="1000" dirty="0">
                <a:effectLst/>
                <a:latin typeface="Calibri" panose="020F0502020204030204" pitchFamily="34" charset="0"/>
                <a:ea typeface="Calibri" panose="020F0502020204030204" pitchFamily="34" charset="0"/>
                <a:cs typeface="Calibri" panose="020F0502020204030204" pitchFamily="34" charset="0"/>
              </a:rPr>
              <a:t>Se considerará un estado </a:t>
            </a:r>
            <a:r>
              <a:rPr lang="es-ES" sz="1800" b="1" kern="1000" dirty="0">
                <a:effectLst/>
                <a:latin typeface="Calibri" panose="020F0502020204030204" pitchFamily="34" charset="0"/>
                <a:ea typeface="Calibri" panose="020F0502020204030204" pitchFamily="34" charset="0"/>
                <a:cs typeface="Calibri" panose="020F0502020204030204" pitchFamily="34" charset="0"/>
              </a:rPr>
              <a:t>bueno</a:t>
            </a:r>
            <a:r>
              <a:rPr lang="es-ES" sz="1800" kern="1000" dirty="0">
                <a:effectLst/>
                <a:latin typeface="Calibri" panose="020F0502020204030204" pitchFamily="34" charset="0"/>
                <a:ea typeface="Calibri" panose="020F0502020204030204" pitchFamily="34" charset="0"/>
                <a:cs typeface="Calibri" panose="020F0502020204030204" pitchFamily="34" charset="0"/>
              </a:rPr>
              <a:t> cuando el servicio funcione regularmente, no presente daños en sus componentes o estructura, y no requiera reparaciones o cambio de elementos.</a:t>
            </a:r>
            <a:endParaRPr lang="es-CL"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1800" kern="1000" dirty="0">
                <a:effectLst/>
                <a:latin typeface="Calibri" panose="020F0502020204030204" pitchFamily="34" charset="0"/>
                <a:ea typeface="Calibri" panose="020F0502020204030204" pitchFamily="34" charset="0"/>
                <a:cs typeface="Calibri" panose="020F0502020204030204" pitchFamily="34" charset="0"/>
              </a:rPr>
              <a:t>Se considerará un estado </a:t>
            </a:r>
            <a:r>
              <a:rPr lang="es-ES" sz="1800" b="1" kern="1000" dirty="0">
                <a:effectLst/>
                <a:latin typeface="Calibri" panose="020F0502020204030204" pitchFamily="34" charset="0"/>
                <a:ea typeface="Calibri" panose="020F0502020204030204" pitchFamily="34" charset="0"/>
                <a:cs typeface="Calibri" panose="020F0502020204030204" pitchFamily="34" charset="0"/>
              </a:rPr>
              <a:t>regular</a:t>
            </a:r>
            <a:r>
              <a:rPr lang="es-ES" sz="1800" kern="1000" dirty="0">
                <a:effectLst/>
                <a:latin typeface="Calibri" panose="020F0502020204030204" pitchFamily="34" charset="0"/>
                <a:ea typeface="Calibri" panose="020F0502020204030204" pitchFamily="34" charset="0"/>
                <a:cs typeface="Calibri" panose="020F0502020204030204" pitchFamily="34" charset="0"/>
              </a:rPr>
              <a:t> cuando, aunque el servicio funcione regularmente, presente daños en sus componentes y requiera reparaciones o cambio de elementos.</a:t>
            </a:r>
            <a:endParaRPr lang="es-CL"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200"/>
              </a:spcAft>
              <a:buFont typeface="Symbol" panose="05050102010706020507" pitchFamily="18" charset="2"/>
              <a:buChar char=""/>
            </a:pPr>
            <a:r>
              <a:rPr lang="es-ES" sz="1800" kern="1000" dirty="0">
                <a:effectLst/>
                <a:latin typeface="Calibri" panose="020F0502020204030204" pitchFamily="34" charset="0"/>
                <a:ea typeface="Calibri" panose="020F0502020204030204" pitchFamily="34" charset="0"/>
                <a:cs typeface="Calibri" panose="020F0502020204030204" pitchFamily="34" charset="0"/>
              </a:rPr>
              <a:t>Se considerará un estado </a:t>
            </a:r>
            <a:r>
              <a:rPr lang="es-ES" sz="1800" b="1" kern="1000" dirty="0">
                <a:effectLst/>
                <a:latin typeface="Calibri" panose="020F0502020204030204" pitchFamily="34" charset="0"/>
                <a:ea typeface="Calibri" panose="020F0502020204030204" pitchFamily="34" charset="0"/>
                <a:cs typeface="Calibri" panose="020F0502020204030204" pitchFamily="34" charset="0"/>
              </a:rPr>
              <a:t>malo</a:t>
            </a:r>
            <a:r>
              <a:rPr lang="es-ES" sz="1800" kern="1000" dirty="0">
                <a:effectLst/>
                <a:latin typeface="Calibri" panose="020F0502020204030204" pitchFamily="34" charset="0"/>
                <a:ea typeface="Calibri" panose="020F0502020204030204" pitchFamily="34" charset="0"/>
                <a:cs typeface="Calibri" panose="020F0502020204030204" pitchFamily="34" charset="0"/>
              </a:rPr>
              <a:t> cuando el servicio no funcione regularmente y presente daños en sus componentes y/o estructura, y requiera reparaciones o cambio de elementos.</a:t>
            </a:r>
            <a:endParaRPr lang="es-CL"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200"/>
              </a:spcBef>
              <a:spcAft>
                <a:spcPts val="200"/>
              </a:spcAft>
              <a:buFont typeface="Wingdings" panose="05000000000000000000" pitchFamily="2" charset="2"/>
              <a:buChar char=""/>
            </a:pPr>
            <a:endParaRPr lang="es-CL" sz="1200" kern="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67292E87-E0D6-42F3-9BC0-B62313E892C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9324" t="2728" r="30251" b="7924"/>
          <a:stretch/>
        </p:blipFill>
        <p:spPr>
          <a:xfrm>
            <a:off x="7602583" y="198629"/>
            <a:ext cx="4014794" cy="6659371"/>
          </a:xfrm>
          <a:prstGeom prst="rect">
            <a:avLst/>
          </a:prstGeom>
        </p:spPr>
      </p:pic>
    </p:spTree>
    <p:extLst>
      <p:ext uri="{BB962C8B-B14F-4D97-AF65-F5344CB8AC3E}">
        <p14:creationId xmlns:p14="http://schemas.microsoft.com/office/powerpoint/2010/main" val="1196950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810247" y="1346185"/>
            <a:ext cx="6096000" cy="3940566"/>
          </a:xfrm>
          <a:prstGeom prst="rect">
            <a:avLst/>
          </a:prstGeom>
          <a:noFill/>
        </p:spPr>
        <p:txBody>
          <a:bodyPr wrap="square">
            <a:spAutoFit/>
          </a:bodyPr>
          <a:lstStyle/>
          <a:p>
            <a:pPr marL="342900" lvl="0" indent="-342900" algn="just">
              <a:lnSpc>
                <a:spcPct val="115000"/>
              </a:lnSpc>
              <a:spcBef>
                <a:spcPts val="200"/>
              </a:spcBef>
              <a:buFont typeface="+mj-lt"/>
              <a:buAutoNum type="alphaLcParenR" startAt="4"/>
            </a:pPr>
            <a:r>
              <a:rPr lang="es-ES" sz="1800" kern="1000" dirty="0">
                <a:effectLst/>
                <a:latin typeface="Calibri" panose="020F0502020204030204" pitchFamily="34" charset="0"/>
                <a:ea typeface="Calibri" panose="020F0502020204030204" pitchFamily="34" charset="0"/>
                <a:cs typeface="Calibri" panose="020F0502020204030204" pitchFamily="34" charset="0"/>
              </a:rPr>
              <a:t>Áreas Verdes, se adjunta en el Anexo </a:t>
            </a:r>
            <a:r>
              <a:rPr lang="es-ES" sz="1800" kern="1000" dirty="0" err="1">
                <a:effectLst/>
                <a:latin typeface="Calibri" panose="020F0502020204030204" pitchFamily="34" charset="0"/>
                <a:ea typeface="Calibri" panose="020F0502020204030204" pitchFamily="34" charset="0"/>
                <a:cs typeface="Calibri" panose="020F0502020204030204" pitchFamily="34" charset="0"/>
              </a:rPr>
              <a:t>N°</a:t>
            </a:r>
            <a:r>
              <a:rPr lang="es-ES" sz="1800" kern="1000" dirty="0">
                <a:effectLst/>
                <a:latin typeface="Calibri" panose="020F0502020204030204" pitchFamily="34" charset="0"/>
                <a:ea typeface="Calibri" panose="020F0502020204030204" pitchFamily="34" charset="0"/>
                <a:cs typeface="Calibri" panose="020F0502020204030204" pitchFamily="34" charset="0"/>
              </a:rPr>
              <a:t> 1 el link de un visor donde podrá identificar en el caso de 177 comunas las áreas verdes catastradas por el INE al año 2019. Es una base para ratificar en caso que coincida o recopile la información del área de influencia. Se solicita solo el número (cantidad) y superficie (metros cuadrados) de las áreas verdes </a:t>
            </a:r>
            <a:r>
              <a:rPr lang="es-ES" sz="1800" u="sng" kern="1000" dirty="0">
                <a:effectLst/>
                <a:latin typeface="Calibri" panose="020F0502020204030204" pitchFamily="34" charset="0"/>
                <a:ea typeface="Calibri" panose="020F0502020204030204" pitchFamily="34" charset="0"/>
                <a:cs typeface="Calibri" panose="020F0502020204030204" pitchFamily="34" charset="0"/>
              </a:rPr>
              <a:t>mantenidas</a:t>
            </a:r>
            <a:r>
              <a:rPr lang="es-ES" sz="1800" kern="1000" dirty="0">
                <a:effectLst/>
                <a:latin typeface="Calibri" panose="020F0502020204030204" pitchFamily="34" charset="0"/>
                <a:ea typeface="Calibri" panose="020F0502020204030204" pitchFamily="34" charset="0"/>
                <a:cs typeface="Calibri" panose="020F0502020204030204" pitchFamily="34" charset="0"/>
              </a:rPr>
              <a:t> en el área de influencia. El Coeficiente se calcula automáticamente según la información </a:t>
            </a:r>
            <a:r>
              <a:rPr lang="es-ES" sz="1800" kern="1000" dirty="0" smtClean="0">
                <a:effectLst/>
                <a:latin typeface="Calibri" panose="020F0502020204030204" pitchFamily="34" charset="0"/>
                <a:ea typeface="Calibri" panose="020F0502020204030204" pitchFamily="34" charset="0"/>
                <a:cs typeface="Calibri" panose="020F0502020204030204" pitchFamily="34" charset="0"/>
              </a:rPr>
              <a:t>ingresada.</a:t>
            </a:r>
          </a:p>
          <a:p>
            <a:pPr lvl="0" algn="just">
              <a:lnSpc>
                <a:spcPct val="115000"/>
              </a:lnSpc>
              <a:spcBef>
                <a:spcPts val="200"/>
              </a:spcBef>
            </a:pPr>
            <a:endParaRPr lang="es-CL"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200"/>
              </a:spcAft>
              <a:buFont typeface="+mj-lt"/>
              <a:buAutoNum type="alphaLcParenR" startAt="5"/>
            </a:pPr>
            <a:r>
              <a:rPr lang="es-ES" sz="1800" kern="1000" dirty="0">
                <a:effectLst/>
                <a:latin typeface="Calibri" panose="020F0502020204030204" pitchFamily="34" charset="0"/>
                <a:ea typeface="Calibri" panose="020F0502020204030204" pitchFamily="34" charset="0"/>
                <a:cs typeface="Calibri" panose="020F0502020204030204" pitchFamily="34" charset="0"/>
              </a:rPr>
              <a:t>Problemas y Oportunidades, debe identificar si existen algunos problemas de inseguridad en el sector y si se realizan actividades de convivencia,</a:t>
            </a:r>
            <a:endParaRPr lang="es-CL" sz="1800" kern="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64443908-4EE3-4FF6-8669-A7FC18550FC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9325" r="41375" b="5089"/>
          <a:stretch/>
        </p:blipFill>
        <p:spPr>
          <a:xfrm>
            <a:off x="7602583" y="188687"/>
            <a:ext cx="3572268" cy="6669314"/>
          </a:xfrm>
          <a:prstGeom prst="rect">
            <a:avLst/>
          </a:prstGeom>
        </p:spPr>
      </p:pic>
    </p:spTree>
    <p:extLst>
      <p:ext uri="{BB962C8B-B14F-4D97-AF65-F5344CB8AC3E}">
        <p14:creationId xmlns:p14="http://schemas.microsoft.com/office/powerpoint/2010/main" val="1368345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155576" y="877281"/>
            <a:ext cx="4458332" cy="5942461"/>
          </a:xfrm>
          <a:prstGeom prst="rect">
            <a:avLst/>
          </a:prstGeom>
          <a:noFill/>
        </p:spPr>
        <p:txBody>
          <a:bodyPr wrap="square">
            <a:spAutoFit/>
          </a:bodyPr>
          <a:lstStyle/>
          <a:p>
            <a:pPr marL="342900" lvl="0" indent="-342900">
              <a:lnSpc>
                <a:spcPct val="107000"/>
              </a:lnSpc>
              <a:spcBef>
                <a:spcPts val="200"/>
              </a:spcBef>
              <a:spcAft>
                <a:spcPts val="800"/>
              </a:spcAft>
              <a:buFont typeface="Wingdings" panose="05000000000000000000" pitchFamily="2" charset="2"/>
              <a:buChar char=""/>
            </a:pPr>
            <a:r>
              <a:rPr lang="es-ES" sz="1600" kern="1000" dirty="0">
                <a:effectLst/>
                <a:latin typeface="Calibri" panose="020F0502020204030204" pitchFamily="34" charset="0"/>
                <a:ea typeface="Calibri" panose="020F0502020204030204" pitchFamily="34" charset="0"/>
                <a:cs typeface="Calibri" panose="020F0502020204030204" pitchFamily="34" charset="0"/>
              </a:rPr>
              <a:t>La Sección C. Diagnostico Técnico</a:t>
            </a: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800"/>
              </a:spcAft>
            </a:pPr>
            <a:r>
              <a:rPr lang="es-CL" sz="1600" dirty="0">
                <a:effectLst/>
                <a:latin typeface="Calibri" panose="020F0502020204030204" pitchFamily="34" charset="0"/>
                <a:ea typeface="Calibri" panose="020F0502020204030204" pitchFamily="34" charset="0"/>
                <a:cs typeface="Calibri" panose="020F0502020204030204" pitchFamily="34" charset="0"/>
              </a:rPr>
              <a:t>C.1 Diagnóstico de Terreno, donde se debe identificar la ubicación y propiedad del terreno´.</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800"/>
              </a:spcAft>
            </a:pPr>
            <a:r>
              <a:rPr lang="es-CL" sz="1600" dirty="0" smtClean="0">
                <a:effectLst/>
                <a:latin typeface="Calibri" panose="020F0502020204030204" pitchFamily="34" charset="0"/>
                <a:ea typeface="Calibri" panose="020F0502020204030204" pitchFamily="34" charset="0"/>
                <a:cs typeface="Calibri" panose="020F0502020204030204" pitchFamily="34" charset="0"/>
              </a:rPr>
              <a:t>1.3 </a:t>
            </a:r>
            <a:r>
              <a:rPr lang="es-CL" sz="1600" dirty="0">
                <a:effectLst/>
                <a:latin typeface="Calibri" panose="020F0502020204030204" pitchFamily="34" charset="0"/>
                <a:ea typeface="Calibri" panose="020F0502020204030204" pitchFamily="34" charset="0"/>
                <a:cs typeface="Calibri" panose="020F0502020204030204" pitchFamily="34" charset="0"/>
              </a:rPr>
              <a:t>Urbanización Se debe llenar en caso de postular a los tipos de proyectos “Construcción y Mejoramiento de Edificaciones” o “Áreas Verdes”, para los tipos de proyectos “Accesibilidad Universal” y “Mobiliario Urbano” no es necesario.</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200"/>
              </a:spcBef>
              <a:spcAft>
                <a:spcPts val="800"/>
              </a:spcAft>
            </a:pPr>
            <a:r>
              <a:rPr lang="es-CL" sz="1600" dirty="0">
                <a:effectLst/>
                <a:latin typeface="Calibri" panose="020F0502020204030204" pitchFamily="34" charset="0"/>
                <a:ea typeface="Calibri" panose="020F0502020204030204" pitchFamily="34" charset="0"/>
                <a:cs typeface="Calibri" panose="020F0502020204030204" pitchFamily="34" charset="0"/>
              </a:rPr>
              <a:t>En el Alumbrado Público</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200"/>
              </a:spcBef>
              <a:buFont typeface="Symbol" panose="05050102010706020507" pitchFamily="18" charset="2"/>
              <a:buChar char=""/>
            </a:pPr>
            <a:r>
              <a:rPr lang="es-ES" sz="1600" kern="1000" dirty="0">
                <a:effectLst/>
                <a:latin typeface="Calibri" panose="020F0502020204030204" pitchFamily="34" charset="0"/>
                <a:ea typeface="Calibri" panose="020F0502020204030204" pitchFamily="34" charset="0"/>
                <a:cs typeface="Calibri" panose="020F0502020204030204" pitchFamily="34" charset="0"/>
              </a:rPr>
              <a:t>Se considerará un estado </a:t>
            </a:r>
            <a:r>
              <a:rPr lang="es-ES" sz="1600" b="1" kern="1000" dirty="0">
                <a:effectLst/>
                <a:latin typeface="Calibri" panose="020F0502020204030204" pitchFamily="34" charset="0"/>
                <a:ea typeface="Calibri" panose="020F0502020204030204" pitchFamily="34" charset="0"/>
                <a:cs typeface="Calibri" panose="020F0502020204030204" pitchFamily="34" charset="0"/>
              </a:rPr>
              <a:t>bueno</a:t>
            </a:r>
            <a:r>
              <a:rPr lang="es-ES" sz="1600" kern="1000" dirty="0">
                <a:effectLst/>
                <a:latin typeface="Calibri" panose="020F0502020204030204" pitchFamily="34" charset="0"/>
                <a:ea typeface="Calibri" panose="020F0502020204030204" pitchFamily="34" charset="0"/>
                <a:cs typeface="Calibri" panose="020F0502020204030204" pitchFamily="34" charset="0"/>
              </a:rPr>
              <a:t> cuando el servicio funcione regularmente, no presente daños en sus componentes o estructura, y no requiera reparaciones o cambio de elementos.</a:t>
            </a: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s-ES" sz="1600" kern="1000" dirty="0">
                <a:effectLst/>
                <a:latin typeface="Calibri" panose="020F0502020204030204" pitchFamily="34" charset="0"/>
                <a:ea typeface="Calibri" panose="020F0502020204030204" pitchFamily="34" charset="0"/>
                <a:cs typeface="Calibri" panose="020F0502020204030204" pitchFamily="34" charset="0"/>
              </a:rPr>
              <a:t>Se considerará un estado </a:t>
            </a:r>
            <a:r>
              <a:rPr lang="es-ES" sz="1600" b="1" kern="1000" dirty="0">
                <a:effectLst/>
                <a:latin typeface="Calibri" panose="020F0502020204030204" pitchFamily="34" charset="0"/>
                <a:ea typeface="Calibri" panose="020F0502020204030204" pitchFamily="34" charset="0"/>
                <a:cs typeface="Calibri" panose="020F0502020204030204" pitchFamily="34" charset="0"/>
              </a:rPr>
              <a:t>malo</a:t>
            </a:r>
            <a:r>
              <a:rPr lang="es-ES" sz="1600" kern="1000" dirty="0">
                <a:effectLst/>
                <a:latin typeface="Calibri" panose="020F0502020204030204" pitchFamily="34" charset="0"/>
                <a:ea typeface="Calibri" panose="020F0502020204030204" pitchFamily="34" charset="0"/>
                <a:cs typeface="Calibri" panose="020F0502020204030204" pitchFamily="34" charset="0"/>
              </a:rPr>
              <a:t> cuando el servicio no funcione regularmente y presente daños en sus componentes y/o estructura, y requiera reparaciones o cambio de elementos</a:t>
            </a: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200"/>
              </a:spcBef>
              <a:buFont typeface="+mj-lt"/>
              <a:buAutoNum type="alphaLcParenR" startAt="4"/>
            </a:pP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67785" y="196439"/>
            <a:ext cx="3606894" cy="6505807"/>
          </a:xfrm>
          <a:prstGeom prst="rect">
            <a:avLst/>
          </a:prstGeom>
        </p:spPr>
      </p:pic>
      <p:pic>
        <p:nvPicPr>
          <p:cNvPr id="12" name="Imagen 11"/>
          <p:cNvPicPr>
            <a:picLocks noChangeAspect="1"/>
          </p:cNvPicPr>
          <p:nvPr/>
        </p:nvPicPr>
        <p:blipFill rotWithShape="1">
          <a:blip r:embed="rId5" cstate="email">
            <a:extLst>
              <a:ext uri="{28A0092B-C50C-407E-A947-70E740481C1C}">
                <a14:useLocalDpi xmlns:a14="http://schemas.microsoft.com/office/drawing/2010/main"/>
              </a:ext>
            </a:extLst>
          </a:blip>
          <a:srcRect l="31712" t="2520" r="35529" b="4941"/>
          <a:stretch/>
        </p:blipFill>
        <p:spPr>
          <a:xfrm>
            <a:off x="8699997" y="188686"/>
            <a:ext cx="3457930" cy="6513560"/>
          </a:xfrm>
          <a:prstGeom prst="rect">
            <a:avLst/>
          </a:prstGeom>
        </p:spPr>
      </p:pic>
    </p:spTree>
    <p:extLst>
      <p:ext uri="{BB962C8B-B14F-4D97-AF65-F5344CB8AC3E}">
        <p14:creationId xmlns:p14="http://schemas.microsoft.com/office/powerpoint/2010/main" val="3551580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180854" y="974110"/>
            <a:ext cx="6096000" cy="5738879"/>
          </a:xfrm>
          <a:prstGeom prst="rect">
            <a:avLst/>
          </a:prstGeom>
          <a:noFill/>
        </p:spPr>
        <p:txBody>
          <a:bodyPr wrap="square">
            <a:spAutoFit/>
          </a:bodyPr>
          <a:lstStyle/>
          <a:p>
            <a:pPr algn="just">
              <a:lnSpc>
                <a:spcPct val="107000"/>
              </a:lnSpc>
              <a:spcBef>
                <a:spcPts val="1200"/>
              </a:spcBef>
              <a:spcAft>
                <a:spcPts val="800"/>
              </a:spcAft>
            </a:pPr>
            <a:r>
              <a:rPr lang="es-CL" sz="1600" dirty="0">
                <a:latin typeface="Calibri" panose="020F0502020204030204" pitchFamily="34" charset="0"/>
                <a:ea typeface="Calibri" panose="020F0502020204030204" pitchFamily="34" charset="0"/>
                <a:cs typeface="Calibri" panose="020F0502020204030204" pitchFamily="34" charset="0"/>
              </a:rPr>
              <a:t>C</a:t>
            </a:r>
            <a:r>
              <a:rPr lang="es-CL" sz="1600" dirty="0" smtClean="0">
                <a:effectLst/>
                <a:latin typeface="Calibri" panose="020F0502020204030204" pitchFamily="34" charset="0"/>
                <a:ea typeface="Calibri" panose="020F0502020204030204" pitchFamily="34" charset="0"/>
                <a:cs typeface="Calibri" panose="020F0502020204030204" pitchFamily="34" charset="0"/>
              </a:rPr>
              <a:t>.2 </a:t>
            </a:r>
            <a:r>
              <a:rPr lang="es-CL" sz="1600" dirty="0">
                <a:effectLst/>
                <a:latin typeface="Calibri" panose="020F0502020204030204" pitchFamily="34" charset="0"/>
                <a:ea typeface="Calibri" panose="020F0502020204030204" pitchFamily="34" charset="0"/>
                <a:cs typeface="Calibri" panose="020F0502020204030204" pitchFamily="34" charset="0"/>
              </a:rPr>
              <a:t>Diagnostico según Tipo de Equipamiento: Debe </a:t>
            </a:r>
            <a:r>
              <a:rPr lang="es-CL" sz="1600" dirty="0" smtClean="0">
                <a:effectLst/>
                <a:latin typeface="Calibri" panose="020F0502020204030204" pitchFamily="34" charset="0"/>
                <a:ea typeface="Calibri" panose="020F0502020204030204" pitchFamily="34" charset="0"/>
                <a:cs typeface="Calibri" panose="020F0502020204030204" pitchFamily="34" charset="0"/>
              </a:rPr>
              <a:t>llenar </a:t>
            </a:r>
            <a:r>
              <a:rPr lang="es-CL" sz="1600" dirty="0">
                <a:effectLst/>
                <a:latin typeface="Calibri" panose="020F0502020204030204" pitchFamily="34" charset="0"/>
                <a:ea typeface="Calibri" panose="020F0502020204030204" pitchFamily="34" charset="0"/>
                <a:cs typeface="Calibri" panose="020F0502020204030204" pitchFamily="34" charset="0"/>
              </a:rPr>
              <a:t>solo en caso de postular a los Tipos de Proyectos </a:t>
            </a:r>
            <a:r>
              <a:rPr lang="es-CL" sz="1600" dirty="0" smtClean="0">
                <a:effectLst/>
                <a:latin typeface="Calibri" panose="020F0502020204030204" pitchFamily="34" charset="0"/>
                <a:ea typeface="Calibri" panose="020F0502020204030204" pitchFamily="34" charset="0"/>
                <a:cs typeface="Calibri" panose="020F0502020204030204" pitchFamily="34" charset="0"/>
              </a:rPr>
              <a:t>“</a:t>
            </a:r>
            <a:r>
              <a:rPr lang="es-CL" sz="1600" dirty="0" smtClean="0">
                <a:latin typeface="Calibri" panose="020F0502020204030204" pitchFamily="34" charset="0"/>
                <a:ea typeface="Calibri" panose="020F0502020204030204" pitchFamily="34" charset="0"/>
                <a:cs typeface="Calibri" panose="020F0502020204030204" pitchFamily="34" charset="0"/>
              </a:rPr>
              <a:t>Mejoramiento de Edificaciones Comunitarias”, “Construcción </a:t>
            </a:r>
            <a:r>
              <a:rPr lang="es-CL" sz="1600" dirty="0">
                <a:effectLst/>
                <a:latin typeface="Calibri" panose="020F0502020204030204" pitchFamily="34" charset="0"/>
                <a:ea typeface="Calibri" panose="020F0502020204030204" pitchFamily="34" charset="0"/>
                <a:cs typeface="Calibri" panose="020F0502020204030204" pitchFamily="34" charset="0"/>
              </a:rPr>
              <a:t>y/o Mejoramiento de Áreas Verdes”, Accesibilidad Universal” o “Mobiliario Urbano”.</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800"/>
              </a:spcAft>
            </a:pPr>
            <a:r>
              <a:rPr lang="es-CL" sz="1600" dirty="0">
                <a:effectLst/>
                <a:latin typeface="Calibri" panose="020F0502020204030204" pitchFamily="34" charset="0"/>
                <a:ea typeface="Calibri" panose="020F0502020204030204" pitchFamily="34" charset="0"/>
                <a:cs typeface="Calibri" panose="020F0502020204030204" pitchFamily="34" charset="0"/>
              </a:rPr>
              <a:t>Según el tipo de proyecto postulado se desplegarán tipos de equipamiento que se requiere saber el estado de cada uno de ellos:</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200"/>
              </a:spcBef>
              <a:buFont typeface="Symbol" panose="05050102010706020507" pitchFamily="18" charset="2"/>
              <a:buChar char=""/>
            </a:pPr>
            <a:r>
              <a:rPr lang="es-ES" sz="1600" kern="1000" dirty="0">
                <a:effectLst/>
                <a:latin typeface="Calibri" panose="020F0502020204030204" pitchFamily="34" charset="0"/>
                <a:ea typeface="Calibri" panose="020F0502020204030204" pitchFamily="34" charset="0"/>
                <a:cs typeface="Calibri" panose="020F0502020204030204" pitchFamily="34" charset="0"/>
              </a:rPr>
              <a:t>Se considerará un estado de conservación </a:t>
            </a:r>
            <a:r>
              <a:rPr lang="es-ES" sz="1600" b="1" kern="1000" dirty="0">
                <a:effectLst/>
                <a:latin typeface="Calibri" panose="020F0502020204030204" pitchFamily="34" charset="0"/>
                <a:ea typeface="Calibri" panose="020F0502020204030204" pitchFamily="34" charset="0"/>
                <a:cs typeface="Calibri" panose="020F0502020204030204" pitchFamily="34" charset="0"/>
              </a:rPr>
              <a:t>bueno</a:t>
            </a:r>
            <a:r>
              <a:rPr lang="es-ES" sz="1600" kern="1000" dirty="0">
                <a:effectLst/>
                <a:latin typeface="Calibri" panose="020F0502020204030204" pitchFamily="34" charset="0"/>
                <a:ea typeface="Calibri" panose="020F0502020204030204" pitchFamily="34" charset="0"/>
                <a:cs typeface="Calibri" panose="020F0502020204030204" pitchFamily="34" charset="0"/>
              </a:rPr>
              <a:t> cuando conservan la forma original, no presentan daño visible, las terminaciones conservan la calidad original y requieren solamente mantención periódica.</a:t>
            </a: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1600" kern="1000" dirty="0">
                <a:effectLst/>
                <a:latin typeface="Calibri" panose="020F0502020204030204" pitchFamily="34" charset="0"/>
                <a:ea typeface="Calibri" panose="020F0502020204030204" pitchFamily="34" charset="0"/>
                <a:cs typeface="Calibri" panose="020F0502020204030204" pitchFamily="34" charset="0"/>
              </a:rPr>
              <a:t>Se considerará un estado de conservación </a:t>
            </a:r>
            <a:r>
              <a:rPr lang="es-ES" sz="1600" b="1" kern="1000" dirty="0">
                <a:effectLst/>
                <a:latin typeface="Calibri" panose="020F0502020204030204" pitchFamily="34" charset="0"/>
                <a:ea typeface="Calibri" panose="020F0502020204030204" pitchFamily="34" charset="0"/>
                <a:cs typeface="Calibri" panose="020F0502020204030204" pitchFamily="34" charset="0"/>
              </a:rPr>
              <a:t>regular</a:t>
            </a:r>
            <a:r>
              <a:rPr lang="es-ES" sz="1600" kern="1000" dirty="0">
                <a:effectLst/>
                <a:latin typeface="Calibri" panose="020F0502020204030204" pitchFamily="34" charset="0"/>
                <a:ea typeface="Calibri" panose="020F0502020204030204" pitchFamily="34" charset="0"/>
                <a:cs typeface="Calibri" panose="020F0502020204030204" pitchFamily="34" charset="0"/>
              </a:rPr>
              <a:t> cuando conservan la forma original, pero presentan daño visible, las terminaciones no conservan la calidad original y requieren reparación además de mantención periódica.</a:t>
            </a: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200"/>
              </a:spcAft>
              <a:buFont typeface="Symbol" panose="05050102010706020507" pitchFamily="18" charset="2"/>
              <a:buChar char=""/>
            </a:pPr>
            <a:r>
              <a:rPr lang="es-ES" sz="1600" kern="1000" dirty="0">
                <a:effectLst/>
                <a:latin typeface="Calibri" panose="020F0502020204030204" pitchFamily="34" charset="0"/>
                <a:ea typeface="Calibri" panose="020F0502020204030204" pitchFamily="34" charset="0"/>
                <a:cs typeface="Calibri" panose="020F0502020204030204" pitchFamily="34" charset="0"/>
              </a:rPr>
              <a:t>Se considerará un estado de conservación </a:t>
            </a:r>
            <a:r>
              <a:rPr lang="es-ES" sz="1600" b="1" kern="1000" dirty="0">
                <a:effectLst/>
                <a:latin typeface="Calibri" panose="020F0502020204030204" pitchFamily="34" charset="0"/>
                <a:ea typeface="Calibri" panose="020F0502020204030204" pitchFamily="34" charset="0"/>
                <a:cs typeface="Calibri" panose="020F0502020204030204" pitchFamily="34" charset="0"/>
              </a:rPr>
              <a:t>malo</a:t>
            </a:r>
            <a:r>
              <a:rPr lang="es-ES" sz="1600" kern="1000" dirty="0">
                <a:effectLst/>
                <a:latin typeface="Calibri" panose="020F0502020204030204" pitchFamily="34" charset="0"/>
                <a:ea typeface="Calibri" panose="020F0502020204030204" pitchFamily="34" charset="0"/>
                <a:cs typeface="Calibri" panose="020F0502020204030204" pitchFamily="34" charset="0"/>
              </a:rPr>
              <a:t> cuando no conservan la forma original, presentan daño visible y/o pérdida de elementos, cuando las terminaciones no conservan la calidad original y requieren reparación o reposición completa. Cuando el daño es irreparable.</a:t>
            </a: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n 11"/>
          <p:cNvPicPr>
            <a:picLocks noChangeAspect="1"/>
          </p:cNvPicPr>
          <p:nvPr/>
        </p:nvPicPr>
        <p:blipFill rotWithShape="1">
          <a:blip r:embed="rId4">
            <a:extLst>
              <a:ext uri="{28A0092B-C50C-407E-A947-70E740481C1C}">
                <a14:useLocalDpi xmlns:a14="http://schemas.microsoft.com/office/drawing/2010/main"/>
              </a:ext>
            </a:extLst>
          </a:blip>
          <a:srcRect l="32619" r="31221" b="5342"/>
          <a:stretch/>
        </p:blipFill>
        <p:spPr>
          <a:xfrm>
            <a:off x="8020762" y="0"/>
            <a:ext cx="4130294" cy="7005438"/>
          </a:xfrm>
          <a:prstGeom prst="rect">
            <a:avLst/>
          </a:prstGeom>
        </p:spPr>
      </p:pic>
    </p:spTree>
    <p:extLst>
      <p:ext uri="{BB962C8B-B14F-4D97-AF65-F5344CB8AC3E}">
        <p14:creationId xmlns:p14="http://schemas.microsoft.com/office/powerpoint/2010/main" val="8361433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911454" y="974110"/>
            <a:ext cx="6294563" cy="4900444"/>
          </a:xfrm>
          <a:prstGeom prst="rect">
            <a:avLst/>
          </a:prstGeom>
          <a:noFill/>
        </p:spPr>
        <p:txBody>
          <a:bodyPr wrap="square">
            <a:spAutoFit/>
          </a:bodyPr>
          <a:lstStyle/>
          <a:p>
            <a:pPr>
              <a:lnSpc>
                <a:spcPct val="107000"/>
              </a:lnSpc>
              <a:spcBef>
                <a:spcPts val="1200"/>
              </a:spcBef>
              <a:spcAft>
                <a:spcPts val="800"/>
              </a:spcAft>
            </a:pPr>
            <a:r>
              <a:rPr lang="es-CL" dirty="0" smtClean="0">
                <a:effectLst/>
                <a:latin typeface="Calibri" panose="020F0502020204030204" pitchFamily="34" charset="0"/>
                <a:ea typeface="Calibri" panose="020F0502020204030204" pitchFamily="34" charset="0"/>
                <a:cs typeface="Calibri" panose="020F0502020204030204" pitchFamily="34" charset="0"/>
              </a:rPr>
              <a:t>C.3 </a:t>
            </a:r>
            <a:r>
              <a:rPr lang="es-CL" dirty="0">
                <a:effectLst/>
                <a:latin typeface="Calibri" panose="020F0502020204030204" pitchFamily="34" charset="0"/>
                <a:ea typeface="Calibri" panose="020F0502020204030204" pitchFamily="34" charset="0"/>
                <a:cs typeface="Calibri" panose="020F0502020204030204" pitchFamily="34" charset="0"/>
              </a:rPr>
              <a:t>Diagnostico de Edificaciones Comunitarias, solo se llena cuando postula a “Construcción o Mejoramiento de Edificaciones”</a:t>
            </a:r>
            <a:endParaRPr lang="es-CL"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1200"/>
              </a:spcBef>
              <a:spcAft>
                <a:spcPts val="1200"/>
              </a:spcAft>
            </a:pPr>
            <a:r>
              <a:rPr lang="es-CL" dirty="0" smtClean="0">
                <a:effectLst/>
                <a:latin typeface="Calibri" panose="020F0502020204030204" pitchFamily="34" charset="0"/>
                <a:ea typeface="Calibri" panose="020F0502020204030204" pitchFamily="34" charset="0"/>
                <a:cs typeface="Calibri" panose="020F0502020204030204" pitchFamily="34" charset="0"/>
              </a:rPr>
              <a:t>C.3.1 </a:t>
            </a:r>
            <a:r>
              <a:rPr lang="es-CL" dirty="0">
                <a:effectLst/>
                <a:latin typeface="Calibri" panose="020F0502020204030204" pitchFamily="34" charset="0"/>
                <a:ea typeface="Calibri" panose="020F0502020204030204" pitchFamily="34" charset="0"/>
                <a:cs typeface="Calibri" panose="020F0502020204030204" pitchFamily="34" charset="0"/>
              </a:rPr>
              <a:t>Condiciones de Edificación, En esta ficha se debe consignar las características del terreno respecto de </a:t>
            </a:r>
            <a:r>
              <a:rPr lang="es-CL" b="1" u="sng" dirty="0">
                <a:effectLst/>
                <a:latin typeface="Calibri" panose="020F0502020204030204" pitchFamily="34" charset="0"/>
                <a:ea typeface="Calibri" panose="020F0502020204030204" pitchFamily="34" charset="0"/>
                <a:cs typeface="Calibri" panose="020F0502020204030204" pitchFamily="34" charset="0"/>
              </a:rPr>
              <a:t>la propiedad, N° de Rol del SII, y señalar si cuenta con certificado de dominio vigente y certificado de Informaciones Previas de la DOM. </a:t>
            </a:r>
            <a:r>
              <a:rPr lang="es-CL" dirty="0">
                <a:effectLst/>
                <a:latin typeface="Calibri" panose="020F0502020204030204" pitchFamily="34" charset="0"/>
                <a:ea typeface="Calibri" panose="020F0502020204030204" pitchFamily="34" charset="0"/>
                <a:cs typeface="Calibri" panose="020F0502020204030204" pitchFamily="34" charset="0"/>
              </a:rPr>
              <a:t>Deben indicar las dimensiones generales del predio. </a:t>
            </a:r>
            <a:endParaRPr lang="es-CL"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1200"/>
              </a:spcBef>
              <a:spcAft>
                <a:spcPts val="1200"/>
              </a:spcAft>
            </a:pPr>
            <a:r>
              <a:rPr lang="es-CL" dirty="0">
                <a:effectLst/>
                <a:latin typeface="Calibri" panose="020F0502020204030204" pitchFamily="34" charset="0"/>
                <a:ea typeface="Calibri" panose="020F0502020204030204" pitchFamily="34" charset="0"/>
                <a:cs typeface="Calibri" panose="020F0502020204030204" pitchFamily="34" charset="0"/>
              </a:rPr>
              <a:t>Del mismo modo, se debe consignar la información correspondiente a las </a:t>
            </a:r>
            <a:r>
              <a:rPr lang="es-CL" b="1" u="sng" dirty="0">
                <a:effectLst/>
                <a:latin typeface="Calibri" panose="020F0502020204030204" pitchFamily="34" charset="0"/>
                <a:ea typeface="Calibri" panose="020F0502020204030204" pitchFamily="34" charset="0"/>
                <a:cs typeface="Calibri" panose="020F0502020204030204" pitchFamily="34" charset="0"/>
              </a:rPr>
              <a:t>condiciones de urbanización y servicios básicos</a:t>
            </a:r>
            <a:r>
              <a:rPr lang="es-CL" dirty="0">
                <a:effectLst/>
                <a:latin typeface="Calibri" panose="020F0502020204030204" pitchFamily="34" charset="0"/>
                <a:ea typeface="Calibri" panose="020F0502020204030204" pitchFamily="34" charset="0"/>
                <a:cs typeface="Calibri" panose="020F0502020204030204" pitchFamily="34" charset="0"/>
              </a:rPr>
              <a:t>. Indicar en la ficha el estado de los elementos que componen el equipamiento comunitario </a:t>
            </a:r>
            <a:r>
              <a:rPr lang="es-CL" dirty="0" smtClean="0">
                <a:effectLst/>
                <a:latin typeface="Calibri" panose="020F0502020204030204" pitchFamily="34" charset="0"/>
                <a:ea typeface="Calibri" panose="020F0502020204030204" pitchFamily="34" charset="0"/>
                <a:cs typeface="Calibri" panose="020F0502020204030204" pitchFamily="34" charset="0"/>
              </a:rPr>
              <a:t>y</a:t>
            </a:r>
            <a:r>
              <a:rPr lang="es-CL" dirty="0">
                <a:effectLst/>
                <a:latin typeface="Calibri" panose="020F0502020204030204" pitchFamily="34" charset="0"/>
                <a:ea typeface="Calibri" panose="020F0502020204030204" pitchFamily="34" charset="0"/>
                <a:cs typeface="Calibri" panose="020F0502020204030204" pitchFamily="34" charset="0"/>
              </a:rPr>
              <a:t>, las áreas verdes y mobiliario urbano.</a:t>
            </a:r>
            <a:endParaRPr lang="es-CL"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1200"/>
              </a:spcBef>
              <a:spcAft>
                <a:spcPts val="800"/>
              </a:spcAft>
            </a:pPr>
            <a:r>
              <a:rPr lang="es-CL" dirty="0">
                <a:effectLst/>
                <a:latin typeface="Calibri" panose="020F0502020204030204" pitchFamily="34" charset="0"/>
                <a:ea typeface="Calibri" panose="020F0502020204030204" pitchFamily="34" charset="0"/>
                <a:cs typeface="Calibri" panose="020F0502020204030204" pitchFamily="34" charset="0"/>
              </a:rPr>
              <a:t> </a:t>
            </a:r>
            <a:endParaRPr lang="es-CL" kern="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agen 8"/>
          <p:cNvPicPr>
            <a:picLocks noChangeAspect="1"/>
          </p:cNvPicPr>
          <p:nvPr/>
        </p:nvPicPr>
        <p:blipFill rotWithShape="1">
          <a:blip r:embed="rId4" cstate="email">
            <a:extLst>
              <a:ext uri="{28A0092B-C50C-407E-A947-70E740481C1C}">
                <a14:useLocalDpi xmlns:a14="http://schemas.microsoft.com/office/drawing/2010/main"/>
              </a:ext>
            </a:extLst>
          </a:blip>
          <a:srcRect l="34773" r="33942" b="5545"/>
          <a:stretch/>
        </p:blipFill>
        <p:spPr>
          <a:xfrm>
            <a:off x="8518525" y="7937"/>
            <a:ext cx="3657600" cy="6909619"/>
          </a:xfrm>
          <a:prstGeom prst="rect">
            <a:avLst/>
          </a:prstGeom>
        </p:spPr>
      </p:pic>
    </p:spTree>
    <p:extLst>
      <p:ext uri="{BB962C8B-B14F-4D97-AF65-F5344CB8AC3E}">
        <p14:creationId xmlns:p14="http://schemas.microsoft.com/office/powerpoint/2010/main" val="11345146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590289" y="974110"/>
            <a:ext cx="6681996" cy="5465086"/>
          </a:xfrm>
          <a:prstGeom prst="rect">
            <a:avLst/>
          </a:prstGeom>
          <a:noFill/>
        </p:spPr>
        <p:txBody>
          <a:bodyPr wrap="square">
            <a:spAutoFit/>
          </a:bodyPr>
          <a:lstStyle/>
          <a:p>
            <a:pPr>
              <a:spcBef>
                <a:spcPts val="1200"/>
              </a:spcBef>
              <a:spcAft>
                <a:spcPts val="800"/>
              </a:spcAft>
            </a:pPr>
            <a:r>
              <a:rPr lang="es-CL" sz="1600" dirty="0">
                <a:effectLst/>
                <a:latin typeface="Calibri" panose="020F0502020204030204" pitchFamily="34" charset="0"/>
                <a:ea typeface="Calibri" panose="020F0502020204030204" pitchFamily="34" charset="0"/>
                <a:cs typeface="Calibri" panose="020F0502020204030204" pitchFamily="34" charset="0"/>
              </a:rPr>
              <a:t> C.2.2 Características y Estado de la Edificación El encargado del levantamiento de información deberá identificar la </a:t>
            </a:r>
            <a:r>
              <a:rPr lang="es-CL" sz="1600" b="1" u="sng" dirty="0">
                <a:effectLst/>
                <a:latin typeface="Calibri" panose="020F0502020204030204" pitchFamily="34" charset="0"/>
                <a:ea typeface="Calibri" panose="020F0502020204030204" pitchFamily="34" charset="0"/>
                <a:cs typeface="Calibri" panose="020F0502020204030204" pitchFamily="34" charset="0"/>
              </a:rPr>
              <a:t>materialidad predominante</a:t>
            </a:r>
            <a:r>
              <a:rPr lang="es-CL" sz="1600" dirty="0">
                <a:effectLst/>
                <a:latin typeface="Calibri" panose="020F0502020204030204" pitchFamily="34" charset="0"/>
                <a:ea typeface="Calibri" panose="020F0502020204030204" pitchFamily="34" charset="0"/>
                <a:cs typeface="Calibri" panose="020F0502020204030204" pitchFamily="34" charset="0"/>
              </a:rPr>
              <a:t>, cantidad total de cada partida y grado de deterioro. Se indica una escala de daño: </a:t>
            </a:r>
            <a:r>
              <a:rPr lang="es-CL" sz="1600" b="1" dirty="0">
                <a:effectLst/>
                <a:latin typeface="Calibri" panose="020F0502020204030204" pitchFamily="34" charset="0"/>
                <a:ea typeface="Calibri" panose="020F0502020204030204" pitchFamily="34" charset="0"/>
                <a:cs typeface="Calibri" panose="020F0502020204030204" pitchFamily="34" charset="0"/>
              </a:rPr>
              <a:t>Bueno</a:t>
            </a:r>
            <a:r>
              <a:rPr lang="es-CL" sz="1600" dirty="0">
                <a:effectLst/>
                <a:latin typeface="Calibri" panose="020F0502020204030204" pitchFamily="34" charset="0"/>
                <a:ea typeface="Calibri" panose="020F0502020204030204" pitchFamily="34" charset="0"/>
                <a:cs typeface="Calibri" panose="020F0502020204030204" pitchFamily="34" charset="0"/>
              </a:rPr>
              <a:t> (sin daño), </a:t>
            </a:r>
            <a:r>
              <a:rPr lang="es-CL" sz="1600" b="1" dirty="0">
                <a:effectLst/>
                <a:latin typeface="Calibri" panose="020F0502020204030204" pitchFamily="34" charset="0"/>
                <a:ea typeface="Calibri" panose="020F0502020204030204" pitchFamily="34" charset="0"/>
                <a:cs typeface="Calibri" panose="020F0502020204030204" pitchFamily="34" charset="0"/>
              </a:rPr>
              <a:t>Regular</a:t>
            </a:r>
            <a:r>
              <a:rPr lang="es-CL" sz="1600" dirty="0">
                <a:effectLst/>
                <a:latin typeface="Calibri" panose="020F0502020204030204" pitchFamily="34" charset="0"/>
                <a:ea typeface="Calibri" panose="020F0502020204030204" pitchFamily="34" charset="0"/>
                <a:cs typeface="Calibri" panose="020F0502020204030204" pitchFamily="34" charset="0"/>
              </a:rPr>
              <a:t> (daño moderado), </a:t>
            </a:r>
            <a:r>
              <a:rPr lang="es-CL" sz="1600" b="1" dirty="0">
                <a:effectLst/>
                <a:latin typeface="Calibri" panose="020F0502020204030204" pitchFamily="34" charset="0"/>
                <a:ea typeface="Calibri" panose="020F0502020204030204" pitchFamily="34" charset="0"/>
                <a:cs typeface="Calibri" panose="020F0502020204030204" pitchFamily="34" charset="0"/>
              </a:rPr>
              <a:t>Malo</a:t>
            </a:r>
            <a:r>
              <a:rPr lang="es-CL" sz="1600" dirty="0">
                <a:effectLst/>
                <a:latin typeface="Calibri" panose="020F0502020204030204" pitchFamily="34" charset="0"/>
                <a:ea typeface="Calibri" panose="020F0502020204030204" pitchFamily="34" charset="0"/>
                <a:cs typeface="Calibri" panose="020F0502020204030204" pitchFamily="34" charset="0"/>
              </a:rPr>
              <a:t> (daño irreparable) o No existe</a:t>
            </a:r>
            <a:r>
              <a:rPr lang="es-CL" sz="1600" dirty="0" smtClean="0">
                <a:effectLst/>
                <a:latin typeface="Calibri" panose="020F0502020204030204" pitchFamily="34" charset="0"/>
                <a:ea typeface="Calibri" panose="020F0502020204030204" pitchFamily="34" charset="0"/>
                <a:cs typeface="Calibri" panose="020F0502020204030204" pitchFamily="34" charset="0"/>
              </a:rPr>
              <a:t>.</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spcBef>
                <a:spcPts val="1200"/>
              </a:spcBef>
              <a:spcAft>
                <a:spcPts val="1200"/>
              </a:spcAft>
              <a:buFont typeface="Arial" panose="020B0604020202020204" pitchFamily="34" charset="0"/>
              <a:buChar char="•"/>
            </a:pPr>
            <a:r>
              <a:rPr lang="es-CL" sz="1600" dirty="0">
                <a:effectLst/>
                <a:latin typeface="Calibri" panose="020F0502020204030204" pitchFamily="34" charset="0"/>
                <a:ea typeface="Calibri" panose="020F0502020204030204" pitchFamily="34" charset="0"/>
                <a:cs typeface="Calibri" panose="020F0502020204030204" pitchFamily="34" charset="0"/>
              </a:rPr>
              <a:t> </a:t>
            </a:r>
            <a:r>
              <a:rPr lang="es-ES" sz="1600" kern="1000" dirty="0">
                <a:effectLst/>
                <a:latin typeface="Calibri" panose="020F0502020204030204" pitchFamily="34" charset="0"/>
                <a:ea typeface="Calibri" panose="020F0502020204030204" pitchFamily="34" charset="0"/>
                <a:cs typeface="Calibri" panose="020F0502020204030204" pitchFamily="34" charset="0"/>
              </a:rPr>
              <a:t>Se considerará un estado de conservación </a:t>
            </a:r>
            <a:r>
              <a:rPr lang="es-ES" sz="1600" b="1" kern="1000" dirty="0">
                <a:effectLst/>
                <a:latin typeface="Calibri" panose="020F0502020204030204" pitchFamily="34" charset="0"/>
                <a:ea typeface="Calibri" panose="020F0502020204030204" pitchFamily="34" charset="0"/>
                <a:cs typeface="Calibri" panose="020F0502020204030204" pitchFamily="34" charset="0"/>
              </a:rPr>
              <a:t>Bueno</a:t>
            </a:r>
            <a:r>
              <a:rPr lang="es-ES" sz="1600" kern="1000" dirty="0">
                <a:effectLst/>
                <a:latin typeface="Calibri" panose="020F0502020204030204" pitchFamily="34" charset="0"/>
                <a:ea typeface="Calibri" panose="020F0502020204030204" pitchFamily="34" charset="0"/>
                <a:cs typeface="Calibri" panose="020F0502020204030204" pitchFamily="34" charset="0"/>
              </a:rPr>
              <a:t> cuando no presente daño perceptible a la vista, y sus terminaciones, pintura, anclajes y sistemas de sujeción estén completas y en su lugar, y que requieran solamente mantención.</a:t>
            </a: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1600" kern="1000" dirty="0">
                <a:effectLst/>
                <a:latin typeface="Calibri" panose="020F0502020204030204" pitchFamily="34" charset="0"/>
                <a:ea typeface="Calibri" panose="020F0502020204030204" pitchFamily="34" charset="0"/>
                <a:cs typeface="Calibri" panose="020F0502020204030204" pitchFamily="34" charset="0"/>
              </a:rPr>
              <a:t>Se considerará un estado de conservación </a:t>
            </a:r>
            <a:r>
              <a:rPr lang="es-ES" sz="1600" b="1" kern="1000" dirty="0">
                <a:effectLst/>
                <a:latin typeface="Calibri" panose="020F0502020204030204" pitchFamily="34" charset="0"/>
                <a:ea typeface="Calibri" panose="020F0502020204030204" pitchFamily="34" charset="0"/>
                <a:cs typeface="Calibri" panose="020F0502020204030204" pitchFamily="34" charset="0"/>
              </a:rPr>
              <a:t>Regular</a:t>
            </a:r>
            <a:r>
              <a:rPr lang="es-ES" sz="1600" kern="1000" dirty="0">
                <a:effectLst/>
                <a:latin typeface="Calibri" panose="020F0502020204030204" pitchFamily="34" charset="0"/>
                <a:ea typeface="Calibri" panose="020F0502020204030204" pitchFamily="34" charset="0"/>
                <a:cs typeface="Calibri" panose="020F0502020204030204" pitchFamily="34" charset="0"/>
              </a:rPr>
              <a:t> cuando presente daño perceptible a la vista, en sus terminaciones, pintura, anclajes y sistemas de sujeción, y que requieran reparaciones parciales y mantención.</a:t>
            </a: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200"/>
              </a:spcAft>
              <a:buFont typeface="Symbol" panose="05050102010706020507" pitchFamily="18" charset="2"/>
              <a:buChar char=""/>
            </a:pPr>
            <a:r>
              <a:rPr lang="es-ES" sz="1600" kern="1000" dirty="0">
                <a:effectLst/>
                <a:latin typeface="Calibri" panose="020F0502020204030204" pitchFamily="34" charset="0"/>
                <a:ea typeface="Calibri" panose="020F0502020204030204" pitchFamily="34" charset="0"/>
                <a:cs typeface="Calibri" panose="020F0502020204030204" pitchFamily="34" charset="0"/>
              </a:rPr>
              <a:t>Se considerará un estado de conservación </a:t>
            </a:r>
            <a:r>
              <a:rPr lang="es-ES" sz="1600" b="1" kern="1000" dirty="0">
                <a:effectLst/>
                <a:latin typeface="Calibri" panose="020F0502020204030204" pitchFamily="34" charset="0"/>
                <a:ea typeface="Calibri" panose="020F0502020204030204" pitchFamily="34" charset="0"/>
                <a:cs typeface="Calibri" panose="020F0502020204030204" pitchFamily="34" charset="0"/>
              </a:rPr>
              <a:t>Malo</a:t>
            </a:r>
            <a:r>
              <a:rPr lang="es-ES" sz="1600" kern="1000" dirty="0">
                <a:effectLst/>
                <a:latin typeface="Calibri" panose="020F0502020204030204" pitchFamily="34" charset="0"/>
                <a:ea typeface="Calibri" panose="020F0502020204030204" pitchFamily="34" charset="0"/>
                <a:cs typeface="Calibri" panose="020F0502020204030204" pitchFamily="34" charset="0"/>
              </a:rPr>
              <a:t> cuando presente daño perceptible a la vista, y sus terminaciones, pintura, anclajes y sistemas de sujeción se encuentren destruidas o fuera de lugar, y requieran reparación completa o reposición total.</a:t>
            </a: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a:p>
            <a:r>
              <a:rPr lang="es-CL" sz="1600" dirty="0">
                <a:effectLst/>
                <a:latin typeface="Calibri" panose="020F0502020204030204" pitchFamily="34" charset="0"/>
                <a:ea typeface="Calibri" panose="020F0502020204030204" pitchFamily="34" charset="0"/>
              </a:rPr>
              <a:t>La ficha cuenta con un número de partida tipo, sin embargo, el profesional a cargo podrá incorporar otras que se encuentren en el inmueble, indicando la misma </a:t>
            </a:r>
            <a:r>
              <a:rPr lang="es-CL" sz="1600" dirty="0" smtClean="0">
                <a:effectLst/>
                <a:latin typeface="Calibri" panose="020F0502020204030204" pitchFamily="34" charset="0"/>
                <a:ea typeface="Calibri" panose="020F0502020204030204" pitchFamily="34" charset="0"/>
              </a:rPr>
              <a:t>información en “25. Otras Partidas”.</a:t>
            </a: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agen 8"/>
          <p:cNvPicPr>
            <a:picLocks noChangeAspect="1"/>
          </p:cNvPicPr>
          <p:nvPr/>
        </p:nvPicPr>
        <p:blipFill rotWithShape="1">
          <a:blip r:embed="rId4" cstate="email">
            <a:extLst>
              <a:ext uri="{28A0092B-C50C-407E-A947-70E740481C1C}">
                <a14:useLocalDpi xmlns:a14="http://schemas.microsoft.com/office/drawing/2010/main"/>
              </a:ext>
            </a:extLst>
          </a:blip>
          <a:srcRect l="32392" r="30995" b="5948"/>
          <a:stretch/>
        </p:blipFill>
        <p:spPr>
          <a:xfrm>
            <a:off x="8182344" y="21833"/>
            <a:ext cx="3980575" cy="6779328"/>
          </a:xfrm>
          <a:prstGeom prst="rect">
            <a:avLst/>
          </a:prstGeom>
        </p:spPr>
      </p:pic>
    </p:spTree>
    <p:extLst>
      <p:ext uri="{BB962C8B-B14F-4D97-AF65-F5344CB8AC3E}">
        <p14:creationId xmlns:p14="http://schemas.microsoft.com/office/powerpoint/2010/main" val="22672562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307975" y="986586"/>
            <a:ext cx="4300443" cy="4369786"/>
          </a:xfrm>
          <a:prstGeom prst="rect">
            <a:avLst/>
          </a:prstGeom>
          <a:noFill/>
        </p:spPr>
        <p:txBody>
          <a:bodyPr wrap="square">
            <a:spAutoFit/>
          </a:bodyPr>
          <a:lstStyle/>
          <a:p>
            <a:pPr marL="342900" lvl="0" indent="-342900" algn="just">
              <a:spcBef>
                <a:spcPts val="200"/>
              </a:spcBef>
              <a:spcAft>
                <a:spcPts val="200"/>
              </a:spcAft>
              <a:buFont typeface="Wingdings" panose="05000000000000000000" pitchFamily="2" charset="2"/>
              <a:buChar char=""/>
            </a:pPr>
            <a:r>
              <a:rPr lang="es-CL" sz="1600" dirty="0">
                <a:effectLst/>
                <a:latin typeface="Calibri" panose="020F0502020204030204" pitchFamily="34" charset="0"/>
                <a:ea typeface="Calibri" panose="020F0502020204030204" pitchFamily="34" charset="0"/>
                <a:cs typeface="Calibri" panose="020F0502020204030204" pitchFamily="34" charset="0"/>
              </a:rPr>
              <a:t> </a:t>
            </a:r>
            <a:r>
              <a:rPr lang="es-ES" sz="1800" kern="1000" dirty="0">
                <a:effectLst/>
                <a:latin typeface="Calibri" panose="020F0502020204030204" pitchFamily="34" charset="0"/>
                <a:ea typeface="Calibri" panose="020F0502020204030204" pitchFamily="34" charset="0"/>
                <a:cs typeface="Calibri" panose="020F0502020204030204" pitchFamily="34" charset="0"/>
              </a:rPr>
              <a:t>La sección D. Diagnóstico de </a:t>
            </a:r>
            <a:r>
              <a:rPr lang="es-ES" sz="1800" kern="1000" dirty="0" smtClean="0">
                <a:effectLst/>
                <a:latin typeface="Calibri" panose="020F0502020204030204" pitchFamily="34" charset="0"/>
                <a:ea typeface="Calibri" panose="020F0502020204030204" pitchFamily="34" charset="0"/>
                <a:cs typeface="Calibri" panose="020F0502020204030204" pitchFamily="34" charset="0"/>
              </a:rPr>
              <a:t>Plagas y Arbolado</a:t>
            </a:r>
            <a:endParaRPr lang="es-ES" sz="1800" kern="1000" dirty="0">
              <a:effectLst/>
              <a:latin typeface="Calibri" panose="020F0502020204030204" pitchFamily="34" charset="0"/>
              <a:ea typeface="Calibri" panose="020F0502020204030204" pitchFamily="34" charset="0"/>
              <a:cs typeface="Calibri" panose="020F0502020204030204" pitchFamily="34" charset="0"/>
            </a:endParaRPr>
          </a:p>
          <a:p>
            <a:pPr lvl="0" algn="just">
              <a:spcBef>
                <a:spcPts val="200"/>
              </a:spcBef>
              <a:spcAft>
                <a:spcPts val="200"/>
              </a:spcAft>
            </a:pPr>
            <a:endParaRPr lang="es-CL" sz="1800" kern="1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800"/>
              </a:spcAft>
            </a:pPr>
            <a:r>
              <a:rPr lang="es-CL" sz="1800" dirty="0" smtClean="0">
                <a:effectLst/>
                <a:latin typeface="Calibri" panose="020F0502020204030204" pitchFamily="34" charset="0"/>
                <a:ea typeface="Calibri" panose="020F0502020204030204" pitchFamily="34" charset="0"/>
                <a:cs typeface="Calibri" panose="020F0502020204030204" pitchFamily="34" charset="0"/>
              </a:rPr>
              <a:t>En el punto D.1</a:t>
            </a:r>
            <a:r>
              <a:rPr lang="es-CL" sz="1800" dirty="0">
                <a:effectLst/>
                <a:latin typeface="Calibri" panose="020F0502020204030204" pitchFamily="34" charset="0"/>
                <a:ea typeface="Calibri" panose="020F0502020204030204" pitchFamily="34" charset="0"/>
                <a:cs typeface="Calibri" panose="020F0502020204030204" pitchFamily="34" charset="0"/>
              </a:rPr>
              <a:t> </a:t>
            </a:r>
            <a:r>
              <a:rPr lang="es-CL" sz="1800" dirty="0" smtClean="0">
                <a:effectLst/>
                <a:latin typeface="Calibri" panose="020F0502020204030204" pitchFamily="34" charset="0"/>
                <a:ea typeface="Calibri" panose="020F0502020204030204" pitchFamily="34" charset="0"/>
                <a:cs typeface="Calibri" panose="020F0502020204030204" pitchFamily="34" charset="0"/>
              </a:rPr>
              <a:t>se </a:t>
            </a:r>
            <a:r>
              <a:rPr lang="es-CL" sz="1800" dirty="0">
                <a:effectLst/>
                <a:latin typeface="Calibri" panose="020F0502020204030204" pitchFamily="34" charset="0"/>
                <a:ea typeface="Calibri" panose="020F0502020204030204" pitchFamily="34" charset="0"/>
                <a:cs typeface="Calibri" panose="020F0502020204030204" pitchFamily="34" charset="0"/>
              </a:rPr>
              <a:t>solicita indicar en la ficha el tipo de agente xilófago, la fecha de detección, el estado actual, y si los elementos constructivos han sido tratados con anterioridad</a:t>
            </a:r>
            <a:r>
              <a:rPr lang="es-CL" sz="1800" dirty="0" smtClean="0">
                <a:effectLst/>
                <a:latin typeface="Calibri" panose="020F0502020204030204" pitchFamily="34" charset="0"/>
                <a:ea typeface="Calibri" panose="020F0502020204030204" pitchFamily="34" charset="0"/>
                <a:cs typeface="Calibri" panose="020F0502020204030204" pitchFamily="34" charset="0"/>
              </a:rPr>
              <a:t>.</a:t>
            </a:r>
          </a:p>
          <a:p>
            <a:pPr algn="just"/>
            <a:r>
              <a:rPr lang="es-CL" sz="1800" dirty="0" smtClean="0">
                <a:effectLst/>
                <a:latin typeface="Calibri" panose="020F0502020204030204" pitchFamily="34" charset="0"/>
                <a:ea typeface="Calibri" panose="020F0502020204030204" pitchFamily="34" charset="0"/>
              </a:rPr>
              <a:t>Identificar </a:t>
            </a:r>
            <a:r>
              <a:rPr lang="es-CL" sz="1800" dirty="0">
                <a:effectLst/>
                <a:latin typeface="Calibri" panose="020F0502020204030204" pitchFamily="34" charset="0"/>
                <a:ea typeface="Calibri" panose="020F0502020204030204" pitchFamily="34" charset="0"/>
              </a:rPr>
              <a:t>los elementos afectados y el </a:t>
            </a:r>
            <a:r>
              <a:rPr lang="es-CL" sz="1800" dirty="0" smtClean="0">
                <a:effectLst/>
                <a:latin typeface="Calibri" panose="020F0502020204030204" pitchFamily="34" charset="0"/>
                <a:ea typeface="Calibri" panose="020F0502020204030204" pitchFamily="34" charset="0"/>
              </a:rPr>
              <a:t>Tipo </a:t>
            </a:r>
            <a:r>
              <a:rPr lang="es-CL" sz="1800" dirty="0">
                <a:effectLst/>
                <a:latin typeface="Calibri" panose="020F0502020204030204" pitchFamily="34" charset="0"/>
                <a:ea typeface="Calibri" panose="020F0502020204030204" pitchFamily="34" charset="0"/>
              </a:rPr>
              <a:t>de daño</a:t>
            </a:r>
            <a:r>
              <a:rPr lang="es-CL" sz="1800" dirty="0" smtClean="0">
                <a:effectLst/>
                <a:latin typeface="Calibri" panose="020F0502020204030204" pitchFamily="34" charset="0"/>
                <a:ea typeface="Calibri" panose="020F0502020204030204" pitchFamily="34" charset="0"/>
              </a:rPr>
              <a:t>:</a:t>
            </a:r>
          </a:p>
          <a:p>
            <a:pPr algn="just"/>
            <a:r>
              <a:rPr lang="es-CL" sz="1800" dirty="0" smtClean="0">
                <a:effectLst/>
                <a:latin typeface="Calibri" panose="020F0502020204030204" pitchFamily="34" charset="0"/>
                <a:ea typeface="Calibri" panose="020F0502020204030204" pitchFamily="34" charset="0"/>
              </a:rPr>
              <a:t> </a:t>
            </a:r>
            <a:r>
              <a:rPr lang="es-CL" sz="1800" dirty="0">
                <a:effectLst/>
                <a:latin typeface="Calibri" panose="020F0502020204030204" pitchFamily="34" charset="0"/>
                <a:ea typeface="Calibri" panose="020F0502020204030204" pitchFamily="34" charset="0"/>
              </a:rPr>
              <a:t>(1) leve, (2) moderado, (3) avanzado, (4) Irrecuperable y No </a:t>
            </a:r>
            <a:r>
              <a:rPr lang="es-CL" sz="1800" dirty="0" smtClean="0">
                <a:effectLst/>
                <a:latin typeface="Calibri" panose="020F0502020204030204" pitchFamily="34" charset="0"/>
                <a:ea typeface="Calibri" panose="020F0502020204030204" pitchFamily="34" charset="0"/>
              </a:rPr>
              <a:t>existe.</a:t>
            </a:r>
          </a:p>
          <a:p>
            <a:pPr algn="just"/>
            <a:endParaRPr lang="es-CL" kern="1000" dirty="0">
              <a:latin typeface="Calibri" panose="020F0502020204030204" pitchFamily="34" charset="0"/>
              <a:ea typeface="Calibri" panose="020F0502020204030204" pitchFamily="34" charset="0"/>
              <a:cs typeface="Times New Roman" panose="02020603050405020304" pitchFamily="18" charset="0"/>
            </a:endParaRPr>
          </a:p>
          <a:p>
            <a:pPr algn="just"/>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6681EC47-1DA5-4993-B0AA-A8AB7160353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9500" r="38750" b="5312"/>
          <a:stretch/>
        </p:blipFill>
        <p:spPr>
          <a:xfrm>
            <a:off x="4961088" y="347197"/>
            <a:ext cx="3221256" cy="5401187"/>
          </a:xfrm>
          <a:prstGeom prst="rect">
            <a:avLst/>
          </a:prstGeom>
        </p:spPr>
      </p:pic>
      <p:pic>
        <p:nvPicPr>
          <p:cNvPr id="3" name="Imagen 2"/>
          <p:cNvPicPr>
            <a:picLocks noChangeAspect="1"/>
          </p:cNvPicPr>
          <p:nvPr/>
        </p:nvPicPr>
        <p:blipFill rotWithShape="1">
          <a:blip r:embed="rId5" cstate="email">
            <a:extLst>
              <a:ext uri="{28A0092B-C50C-407E-A947-70E740481C1C}">
                <a14:useLocalDpi xmlns:a14="http://schemas.microsoft.com/office/drawing/2010/main"/>
              </a:ext>
            </a:extLst>
          </a:blip>
          <a:srcRect l="54126" t="11520" r="11574"/>
          <a:stretch/>
        </p:blipFill>
        <p:spPr>
          <a:xfrm>
            <a:off x="8335340" y="334535"/>
            <a:ext cx="3437914" cy="5413849"/>
          </a:xfrm>
          <a:prstGeom prst="rect">
            <a:avLst/>
          </a:prstGeom>
        </p:spPr>
      </p:pic>
    </p:spTree>
    <p:extLst>
      <p:ext uri="{BB962C8B-B14F-4D97-AF65-F5344CB8AC3E}">
        <p14:creationId xmlns:p14="http://schemas.microsoft.com/office/powerpoint/2010/main" val="5213261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1498561" y="534226"/>
            <a:ext cx="6625088" cy="6573081"/>
          </a:xfrm>
          <a:prstGeom prst="rect">
            <a:avLst/>
          </a:prstGeom>
          <a:noFill/>
        </p:spPr>
        <p:txBody>
          <a:bodyPr wrap="square">
            <a:spAutoFit/>
          </a:bodyPr>
          <a:lstStyle/>
          <a:p>
            <a:pPr marL="342900" lvl="0" indent="-342900" algn="just">
              <a:spcBef>
                <a:spcPts val="200"/>
              </a:spcBef>
              <a:spcAft>
                <a:spcPts val="200"/>
              </a:spcAft>
              <a:buFont typeface="Wingdings" panose="05000000000000000000" pitchFamily="2" charset="2"/>
              <a:buChar char=""/>
            </a:pPr>
            <a:r>
              <a:rPr lang="es-CL" sz="1600" dirty="0">
                <a:effectLst/>
                <a:latin typeface="Calibri" panose="020F0502020204030204" pitchFamily="34" charset="0"/>
                <a:ea typeface="Calibri" panose="020F0502020204030204" pitchFamily="34" charset="0"/>
                <a:cs typeface="Calibri" panose="020F0502020204030204" pitchFamily="34" charset="0"/>
              </a:rPr>
              <a:t> </a:t>
            </a:r>
            <a:r>
              <a:rPr lang="es-ES" sz="1800" kern="1000" dirty="0">
                <a:effectLst/>
                <a:latin typeface="Calibri" panose="020F0502020204030204" pitchFamily="34" charset="0"/>
                <a:ea typeface="Calibri" panose="020F0502020204030204" pitchFamily="34" charset="0"/>
                <a:cs typeface="Calibri" panose="020F0502020204030204" pitchFamily="34" charset="0"/>
              </a:rPr>
              <a:t>La sección D. Diagnóstico de </a:t>
            </a:r>
            <a:r>
              <a:rPr lang="es-ES" kern="1000" dirty="0" smtClean="0">
                <a:latin typeface="Calibri" panose="020F0502020204030204" pitchFamily="34" charset="0"/>
                <a:ea typeface="Calibri" panose="020F0502020204030204" pitchFamily="34" charset="0"/>
                <a:cs typeface="Calibri" panose="020F0502020204030204" pitchFamily="34" charset="0"/>
              </a:rPr>
              <a:t>Estado del </a:t>
            </a:r>
            <a:r>
              <a:rPr lang="es-ES" sz="1800" kern="1000" dirty="0" smtClean="0">
                <a:effectLst/>
                <a:latin typeface="Calibri" panose="020F0502020204030204" pitchFamily="34" charset="0"/>
                <a:ea typeface="Calibri" panose="020F0502020204030204" pitchFamily="34" charset="0"/>
                <a:cs typeface="Calibri" panose="020F0502020204030204" pitchFamily="34" charset="0"/>
              </a:rPr>
              <a:t>Arbolado Urbano</a:t>
            </a:r>
            <a:endParaRPr lang="es-ES" sz="1800" kern="10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Bef>
                <a:spcPts val="1200"/>
              </a:spcBef>
              <a:spcAft>
                <a:spcPts val="800"/>
              </a:spcAft>
            </a:pPr>
            <a:r>
              <a:rPr lang="es-CL" sz="1800" dirty="0" smtClean="0">
                <a:effectLst/>
                <a:latin typeface="Calibri" panose="020F0502020204030204" pitchFamily="34" charset="0"/>
                <a:ea typeface="Calibri" panose="020F0502020204030204" pitchFamily="34" charset="0"/>
                <a:cs typeface="Calibri" panose="020F0502020204030204" pitchFamily="34" charset="0"/>
              </a:rPr>
              <a:t>En los puntos D.3</a:t>
            </a:r>
            <a:r>
              <a:rPr lang="es-CL" dirty="0" smtClean="0">
                <a:latin typeface="Calibri" panose="020F0502020204030204" pitchFamily="34" charset="0"/>
                <a:ea typeface="Calibri" panose="020F0502020204030204" pitchFamily="34" charset="0"/>
                <a:cs typeface="Calibri" panose="020F0502020204030204" pitchFamily="34" charset="0"/>
              </a:rPr>
              <a:t>, D.4 y D.5 </a:t>
            </a:r>
            <a:r>
              <a:rPr lang="es-CL" sz="1800" dirty="0" smtClean="0">
                <a:effectLst/>
                <a:latin typeface="Calibri" panose="020F0502020204030204" pitchFamily="34" charset="0"/>
                <a:ea typeface="Calibri" panose="020F0502020204030204" pitchFamily="34" charset="0"/>
                <a:cs typeface="Calibri" panose="020F0502020204030204" pitchFamily="34" charset="0"/>
              </a:rPr>
              <a:t>se </a:t>
            </a:r>
            <a:r>
              <a:rPr lang="es-CL" sz="1800" dirty="0">
                <a:effectLst/>
                <a:latin typeface="Calibri" panose="020F0502020204030204" pitchFamily="34" charset="0"/>
                <a:ea typeface="Calibri" panose="020F0502020204030204" pitchFamily="34" charset="0"/>
                <a:cs typeface="Calibri" panose="020F0502020204030204" pitchFamily="34" charset="0"/>
              </a:rPr>
              <a:t>solicita </a:t>
            </a:r>
            <a:r>
              <a:rPr lang="es-ES" dirty="0" smtClean="0"/>
              <a:t>levantar </a:t>
            </a:r>
            <a:r>
              <a:rPr lang="es-ES" dirty="0"/>
              <a:t>el número </a:t>
            </a:r>
            <a:r>
              <a:rPr lang="es-ES" dirty="0" smtClean="0"/>
              <a:t>total de árboles con alguna clasificación de acuerdo a su origen y estado de mantención del árbol. </a:t>
            </a:r>
          </a:p>
          <a:p>
            <a:pPr>
              <a:lnSpc>
                <a:spcPct val="107000"/>
              </a:lnSpc>
            </a:pPr>
            <a:r>
              <a:rPr lang="es-CL" dirty="0" smtClean="0"/>
              <a:t>El profesional puede apoyarse con información y material de apoyo en :</a:t>
            </a:r>
          </a:p>
          <a:p>
            <a:pPr marL="285750" indent="-285750">
              <a:lnSpc>
                <a:spcPct val="107000"/>
              </a:lnSpc>
              <a:buFont typeface="Arial" panose="020B0604020202020204" pitchFamily="34" charset="0"/>
              <a:buChar char="•"/>
            </a:pPr>
            <a:r>
              <a:rPr lang="es-CL" u="sng" dirty="0" smtClean="0">
                <a:hlinkClick r:id="rId4"/>
              </a:rPr>
              <a:t>https</a:t>
            </a:r>
            <a:r>
              <a:rPr lang="es-CL" u="sng" dirty="0">
                <a:hlinkClick r:id="rId4"/>
              </a:rPr>
              <a:t>://csustentable.minvu.gob.cl/estudio-arbolado-urbano/</a:t>
            </a:r>
          </a:p>
          <a:p>
            <a:pPr marL="285750" indent="-285750">
              <a:lnSpc>
                <a:spcPct val="107000"/>
              </a:lnSpc>
              <a:buFont typeface="Arial" panose="020B0604020202020204" pitchFamily="34" charset="0"/>
              <a:buChar char="•"/>
            </a:pPr>
            <a:r>
              <a:rPr lang="es-CL" u="sng" dirty="0" smtClean="0">
                <a:hlinkClick r:id="rId4"/>
              </a:rPr>
              <a:t>https</a:t>
            </a:r>
            <a:r>
              <a:rPr lang="es-CL" u="sng" dirty="0">
                <a:hlinkClick r:id="rId4"/>
              </a:rPr>
              <a:t>://www.minvu.cl/areas-verdes-inteligentes</a:t>
            </a:r>
            <a:r>
              <a:rPr lang="es-CL" u="sng" dirty="0" smtClean="0">
                <a:hlinkClick r:id="rId4"/>
              </a:rPr>
              <a:t>/</a:t>
            </a:r>
            <a:endParaRPr lang="es-CL" u="sng" dirty="0" smtClean="0"/>
          </a:p>
          <a:p>
            <a:pPr marL="285750" indent="-285750">
              <a:lnSpc>
                <a:spcPct val="107000"/>
              </a:lnSpc>
              <a:buFont typeface="Arial" panose="020B0604020202020204" pitchFamily="34" charset="0"/>
              <a:buChar char="•"/>
            </a:pPr>
            <a:r>
              <a:rPr lang="es-CL" u="sng" dirty="0" smtClean="0">
                <a:hlinkClick r:id="rId5"/>
              </a:rPr>
              <a:t>https</a:t>
            </a:r>
            <a:r>
              <a:rPr lang="es-CL" u="sng" dirty="0">
                <a:hlinkClick r:id="rId5"/>
              </a:rPr>
              <a:t>://www.conaf.cl/cms/editorweb/institucional/Arboles_urbanos_de_Chile-2da_edicion.pdf</a:t>
            </a:r>
            <a:r>
              <a:rPr lang="es-CL" u="sng" dirty="0"/>
              <a:t> </a:t>
            </a:r>
            <a:endParaRPr lang="es-CL" u="sng" dirty="0" smtClean="0"/>
          </a:p>
          <a:p>
            <a:pPr marL="285750" indent="-285750">
              <a:lnSpc>
                <a:spcPct val="107000"/>
              </a:lnSpc>
              <a:buFont typeface="Arial" panose="020B0604020202020204" pitchFamily="34" charset="0"/>
              <a:buChar char="•"/>
            </a:pPr>
            <a:endParaRPr lang="es-ES" dirty="0" smtClean="0"/>
          </a:p>
          <a:p>
            <a:pPr>
              <a:lnSpc>
                <a:spcPct val="107000"/>
              </a:lnSpc>
              <a:spcBef>
                <a:spcPts val="1200"/>
              </a:spcBef>
              <a:spcAft>
                <a:spcPts val="800"/>
              </a:spcAft>
            </a:pPr>
            <a:r>
              <a:rPr lang="es-ES" dirty="0" smtClean="0"/>
              <a:t>Este punto consta de 3 preguntas que sintetizan el estado del arbolado urbano en plazas y plazoletas levantadas:</a:t>
            </a:r>
          </a:p>
          <a:p>
            <a:pPr lvl="1">
              <a:lnSpc>
                <a:spcPct val="107000"/>
              </a:lnSpc>
              <a:spcBef>
                <a:spcPts val="1200"/>
              </a:spcBef>
              <a:spcAft>
                <a:spcPts val="800"/>
              </a:spcAft>
            </a:pPr>
            <a:r>
              <a:rPr lang="es-ES" dirty="0" smtClean="0"/>
              <a:t>PREGUNTA 1: Cuántos árboles y cúal es su origen?</a:t>
            </a:r>
          </a:p>
          <a:p>
            <a:pPr lvl="1">
              <a:lnSpc>
                <a:spcPct val="107000"/>
              </a:lnSpc>
              <a:spcBef>
                <a:spcPts val="1200"/>
              </a:spcBef>
              <a:spcAft>
                <a:spcPts val="800"/>
              </a:spcAft>
            </a:pPr>
            <a:r>
              <a:rPr lang="es-CL" dirty="0" smtClean="0"/>
              <a:t>PREGUNTA 2: Hay árboles dañados o enfermos?</a:t>
            </a:r>
          </a:p>
          <a:p>
            <a:pPr lvl="1">
              <a:lnSpc>
                <a:spcPct val="107000"/>
              </a:lnSpc>
              <a:spcBef>
                <a:spcPts val="1200"/>
              </a:spcBef>
              <a:spcAft>
                <a:spcPts val="800"/>
              </a:spcAft>
            </a:pPr>
            <a:r>
              <a:rPr lang="es-CL" dirty="0" smtClean="0"/>
              <a:t>PREGUNTA 3: Cual es la mantención y cuidado de los árboles?</a:t>
            </a:r>
          </a:p>
          <a:p>
            <a:pPr lvl="1">
              <a:lnSpc>
                <a:spcPct val="107000"/>
              </a:lnSpc>
              <a:spcBef>
                <a:spcPts val="1200"/>
              </a:spcBef>
              <a:spcAft>
                <a:spcPts val="800"/>
              </a:spcAft>
            </a:pPr>
            <a:endParaRPr lang="es-CL" dirty="0" smtClean="0"/>
          </a:p>
        </p:txBody>
      </p:sp>
    </p:spTree>
    <p:extLst>
      <p:ext uri="{BB962C8B-B14F-4D97-AF65-F5344CB8AC3E}">
        <p14:creationId xmlns:p14="http://schemas.microsoft.com/office/powerpoint/2010/main" val="31900327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1308769" y="1129469"/>
            <a:ext cx="6020719" cy="4199996"/>
          </a:xfrm>
          <a:prstGeom prst="rect">
            <a:avLst/>
          </a:prstGeom>
          <a:noFill/>
        </p:spPr>
        <p:txBody>
          <a:bodyPr wrap="square">
            <a:spAutoFit/>
          </a:bodyPr>
          <a:lstStyle/>
          <a:p>
            <a:pPr lvl="0" algn="just">
              <a:spcBef>
                <a:spcPts val="200"/>
              </a:spcBef>
              <a:spcAft>
                <a:spcPts val="200"/>
              </a:spcAft>
            </a:pPr>
            <a:r>
              <a:rPr lang="es-CL" dirty="0" smtClean="0"/>
              <a:t>D. 3 IDENTIFICACIÓN Y CUANTIFICACIÓN DEL ÁRBOLES</a:t>
            </a:r>
          </a:p>
          <a:p>
            <a:pPr lvl="0" algn="just">
              <a:spcBef>
                <a:spcPts val="200"/>
              </a:spcBef>
              <a:spcAft>
                <a:spcPts val="200"/>
              </a:spcAft>
            </a:pPr>
            <a:endParaRPr lang="es-CL" dirty="0"/>
          </a:p>
          <a:p>
            <a:pPr lvl="0" algn="just">
              <a:spcBef>
                <a:spcPts val="200"/>
              </a:spcBef>
              <a:spcAft>
                <a:spcPts val="200"/>
              </a:spcAft>
            </a:pPr>
            <a:r>
              <a:rPr lang="es-CL" dirty="0" smtClean="0"/>
              <a:t>Se levanta cantidad de árboles nativos y exóticos (o introducidos), para identificar cobertura arbórea del espacio verde</a:t>
            </a:r>
          </a:p>
          <a:p>
            <a:pPr lvl="0" algn="just">
              <a:spcBef>
                <a:spcPts val="200"/>
              </a:spcBef>
              <a:spcAft>
                <a:spcPts val="200"/>
              </a:spcAft>
            </a:pPr>
            <a:endParaRPr lang="es-ES" dirty="0" smtClean="0"/>
          </a:p>
          <a:p>
            <a:pPr lvl="0" algn="just">
              <a:spcBef>
                <a:spcPts val="200"/>
              </a:spcBef>
              <a:spcAft>
                <a:spcPts val="200"/>
              </a:spcAft>
            </a:pPr>
            <a:r>
              <a:rPr lang="es-ES" dirty="0" smtClean="0"/>
              <a:t>PREGUNTA 1: Cuántos árboles y cúal es su origen?</a:t>
            </a:r>
          </a:p>
          <a:p>
            <a:pPr>
              <a:lnSpc>
                <a:spcPct val="107000"/>
              </a:lnSpc>
              <a:spcBef>
                <a:spcPts val="1200"/>
              </a:spcBef>
              <a:spcAft>
                <a:spcPts val="800"/>
              </a:spcAft>
            </a:pPr>
            <a:r>
              <a:rPr lang="es-ES" dirty="0" smtClean="0"/>
              <a:t>RESPUESTA 1: </a:t>
            </a:r>
          </a:p>
          <a:p>
            <a:pPr marL="1200150" lvl="2" indent="-285750">
              <a:buFont typeface="Arial" panose="020B0604020202020204" pitchFamily="34" charset="0"/>
              <a:buChar char="•"/>
            </a:pPr>
            <a:r>
              <a:rPr lang="es-ES" dirty="0"/>
              <a:t>Indicar cantidad de árboles según su origen:</a:t>
            </a:r>
          </a:p>
          <a:p>
            <a:pPr marL="1714500" lvl="3" indent="-342900">
              <a:buFont typeface="+mj-lt"/>
              <a:buAutoNum type="arabicPeriod"/>
            </a:pPr>
            <a:r>
              <a:rPr lang="es-ES" dirty="0"/>
              <a:t>Total árboles nativos</a:t>
            </a:r>
          </a:p>
          <a:p>
            <a:pPr marL="1714500" lvl="3" indent="-342900">
              <a:buFont typeface="+mj-lt"/>
              <a:buAutoNum type="arabicPeriod"/>
            </a:pPr>
            <a:r>
              <a:rPr lang="es-ES" dirty="0"/>
              <a:t>Total árboles exóticos</a:t>
            </a:r>
          </a:p>
          <a:p>
            <a:pPr marL="1714500" lvl="3" indent="-342900">
              <a:buFont typeface="+mj-lt"/>
              <a:buAutoNum type="arabicPeriod"/>
            </a:pPr>
            <a:r>
              <a:rPr lang="es-ES" dirty="0" smtClean="0"/>
              <a:t>Total de árboles: suma de los puntos anteriores</a:t>
            </a:r>
          </a:p>
        </p:txBody>
      </p:sp>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484890" y="207061"/>
            <a:ext cx="3650475" cy="6336612"/>
          </a:xfrm>
          <a:prstGeom prst="rect">
            <a:avLst/>
          </a:prstGeom>
        </p:spPr>
      </p:pic>
    </p:spTree>
    <p:extLst>
      <p:ext uri="{BB962C8B-B14F-4D97-AF65-F5344CB8AC3E}">
        <p14:creationId xmlns:p14="http://schemas.microsoft.com/office/powerpoint/2010/main" val="329845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762876" y="1393484"/>
            <a:ext cx="7686675" cy="4591321"/>
          </a:xfrm>
          <a:prstGeom prst="rect">
            <a:avLst/>
          </a:prstGeom>
        </p:spPr>
        <p:txBody>
          <a:bodyPr wrap="square">
            <a:spAutoFit/>
          </a:bodyPr>
          <a:lstStyle/>
          <a:p>
            <a:r>
              <a:rPr lang="es-CL" sz="1600" b="1" kern="0" dirty="0">
                <a:solidFill>
                  <a:srgbClr val="82459C"/>
                </a:solidFill>
              </a:rPr>
              <a:t> </a:t>
            </a:r>
            <a:r>
              <a:rPr lang="es-CL" sz="2000" b="1" kern="0" dirty="0">
                <a:solidFill>
                  <a:srgbClr val="82459C"/>
                </a:solidFill>
              </a:rPr>
              <a:t>INTRODUCCIÓN</a:t>
            </a:r>
          </a:p>
          <a:p>
            <a:endParaRPr lang="es-ES" sz="1400" dirty="0"/>
          </a:p>
          <a:p>
            <a:pPr algn="just">
              <a:lnSpc>
                <a:spcPct val="115000"/>
              </a:lnSpc>
              <a:spcBef>
                <a:spcPts val="1200"/>
              </a:spcBef>
              <a:spcAft>
                <a:spcPts val="1200"/>
              </a:spcAft>
            </a:pPr>
            <a:r>
              <a:rPr lang="es-CL" sz="1400" dirty="0">
                <a:effectLst/>
                <a:latin typeface="Calibri" panose="020F0502020204030204" pitchFamily="34" charset="0"/>
                <a:ea typeface="Calibri" panose="020F0502020204030204" pitchFamily="34" charset="0"/>
                <a:cs typeface="Calibri" panose="020F0502020204030204" pitchFamily="34" charset="0"/>
              </a:rPr>
              <a:t>El presente instructivo ha sido diseñado para ser usado como guía para la aplicación de la ficha del Diagnóstico Técnico Constructivo. Su objetivo es </a:t>
            </a:r>
            <a:r>
              <a:rPr lang="es-CL" sz="1400" b="1" dirty="0">
                <a:effectLst/>
                <a:latin typeface="Calibri" panose="020F0502020204030204" pitchFamily="34" charset="0"/>
                <a:ea typeface="Calibri" panose="020F0502020204030204" pitchFamily="34" charset="0"/>
                <a:cs typeface="Calibri" panose="020F0502020204030204" pitchFamily="34" charset="0"/>
              </a:rPr>
              <a:t>orientar</a:t>
            </a:r>
            <a:r>
              <a:rPr lang="es-CL" sz="1400" dirty="0">
                <a:effectLst/>
                <a:latin typeface="Calibri" panose="020F0502020204030204" pitchFamily="34" charset="0"/>
                <a:ea typeface="Calibri" panose="020F0502020204030204" pitchFamily="34" charset="0"/>
                <a:cs typeface="Calibri" panose="020F0502020204030204" pitchFamily="34" charset="0"/>
              </a:rPr>
              <a:t> a los profesionales en la </a:t>
            </a:r>
            <a:r>
              <a:rPr lang="es-CL" sz="1400" b="1" dirty="0">
                <a:effectLst/>
                <a:latin typeface="Calibri" panose="020F0502020204030204" pitchFamily="34" charset="0"/>
                <a:ea typeface="Calibri" panose="020F0502020204030204" pitchFamily="34" charset="0"/>
                <a:cs typeface="Calibri" panose="020F0502020204030204" pitchFamily="34" charset="0"/>
              </a:rPr>
              <a:t>recolección y levantamiento de la información territorial. </a:t>
            </a:r>
            <a:endParaRPr lang="es-CL" sz="14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1200"/>
              </a:spcBef>
              <a:spcAft>
                <a:spcPts val="1200"/>
              </a:spcAft>
            </a:pPr>
            <a:r>
              <a:rPr lang="es-CL" sz="1400" dirty="0">
                <a:effectLst/>
                <a:latin typeface="Calibri" panose="020F0502020204030204" pitchFamily="34" charset="0"/>
                <a:ea typeface="Calibri" panose="020F0502020204030204" pitchFamily="34" charset="0"/>
                <a:cs typeface="Calibri" panose="020F0502020204030204" pitchFamily="34" charset="0"/>
              </a:rPr>
              <a:t>El Diagnóstico se enmarca en el </a:t>
            </a:r>
            <a:r>
              <a:rPr lang="es-CL" sz="1400" b="1" dirty="0">
                <a:effectLst/>
                <a:latin typeface="Calibri" panose="020F0502020204030204" pitchFamily="34" charset="0"/>
                <a:ea typeface="Calibri" panose="020F0502020204030204" pitchFamily="34" charset="0"/>
                <a:cs typeface="Calibri" panose="020F0502020204030204" pitchFamily="34" charset="0"/>
              </a:rPr>
              <a:t>Programa de Mejoramiento de Vivienda y Barrios</a:t>
            </a:r>
            <a:r>
              <a:rPr lang="es-CL" sz="1400" dirty="0">
                <a:effectLst/>
                <a:latin typeface="Calibri" panose="020F0502020204030204" pitchFamily="34" charset="0"/>
                <a:ea typeface="Calibri" panose="020F0502020204030204" pitchFamily="34" charset="0"/>
                <a:cs typeface="Calibri" panose="020F0502020204030204" pitchFamily="34" charset="0"/>
              </a:rPr>
              <a:t>, D.S. N°27 (V. y U.) que considera en su Capítulo I la postulación a proyectos de Mejoramiento de Edificaciones Comunitarias, Construcción y/o Mejoramiento de Áreas Verdes y/o Mejoramiento de Mobiliario Urbano mediante la postulación de Organizaciones Comunitarias y Juntas de Vecinos que se rigen por la Ley 19.418. </a:t>
            </a:r>
            <a:endParaRPr lang="es-CL"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1200"/>
              </a:spcBef>
              <a:spcAft>
                <a:spcPts val="1200"/>
              </a:spcAft>
            </a:pPr>
            <a:r>
              <a:rPr lang="es-CL" sz="1400" dirty="0">
                <a:effectLst/>
                <a:latin typeface="Calibri" panose="020F0502020204030204" pitchFamily="34" charset="0"/>
                <a:ea typeface="Calibri" panose="020F0502020204030204" pitchFamily="34" charset="0"/>
                <a:cs typeface="Calibri" panose="020F0502020204030204" pitchFamily="34" charset="0"/>
              </a:rPr>
              <a:t>Durante el año 2020, se constató que la situación mundial y nacional por </a:t>
            </a:r>
            <a:r>
              <a:rPr lang="es-CL" sz="1400" b="1" dirty="0" smtClean="0">
                <a:effectLst/>
                <a:latin typeface="Calibri" panose="020F0502020204030204" pitchFamily="34" charset="0"/>
                <a:ea typeface="Calibri" panose="020F0502020204030204" pitchFamily="34" charset="0"/>
                <a:cs typeface="Calibri" panose="020F0502020204030204" pitchFamily="34" charset="0"/>
              </a:rPr>
              <a:t>COVID </a:t>
            </a:r>
            <a:r>
              <a:rPr lang="es-CL" sz="1400" dirty="0">
                <a:effectLst/>
                <a:latin typeface="Calibri" panose="020F0502020204030204" pitchFamily="34" charset="0"/>
                <a:ea typeface="Calibri" panose="020F0502020204030204" pitchFamily="34" charset="0"/>
                <a:cs typeface="Calibri" panose="020F0502020204030204" pitchFamily="34" charset="0"/>
              </a:rPr>
              <a:t>requiere contar con una plataforma que permita generar la mayor cantidad de datos en línea y georreferenciados, por ello el Departamento de Atención al Déficit Cualitativo en conjunto con la Comisión de Estudios Habitacionales y Urbanos coordinaron la construcción de una Ficha para la aplicación del </a:t>
            </a:r>
            <a:r>
              <a:rPr lang="es-CL" sz="1400" b="1" dirty="0">
                <a:effectLst/>
                <a:latin typeface="Calibri" panose="020F0502020204030204" pitchFamily="34" charset="0"/>
                <a:ea typeface="Calibri" panose="020F0502020204030204" pitchFamily="34" charset="0"/>
                <a:cs typeface="Calibri" panose="020F0502020204030204" pitchFamily="34" charset="0"/>
              </a:rPr>
              <a:t>Diagnostico Técnico Constructivo </a:t>
            </a:r>
            <a:endParaRPr lang="es-ES" sz="2000" dirty="0"/>
          </a:p>
        </p:txBody>
      </p:sp>
      <p:pic>
        <p:nvPicPr>
          <p:cNvPr id="8" name="Imagen 7">
            <a:extLst>
              <a:ext uri="{FF2B5EF4-FFF2-40B4-BE49-F238E27FC236}">
                <a16:creationId xmlns:a16="http://schemas.microsoft.com/office/drawing/2014/main" id="{50EC422A-451D-4EDE-BED2-E0212EEFDF7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64752" y="-17503"/>
            <a:ext cx="3127248" cy="6858000"/>
          </a:xfrm>
          <a:prstGeom prst="rect">
            <a:avLst/>
          </a:prstGeom>
        </p:spPr>
      </p:pic>
    </p:spTree>
    <p:extLst>
      <p:ext uri="{BB962C8B-B14F-4D97-AF65-F5344CB8AC3E}">
        <p14:creationId xmlns:p14="http://schemas.microsoft.com/office/powerpoint/2010/main" val="974860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218877" y="188686"/>
            <a:ext cx="7567811" cy="6596678"/>
          </a:xfrm>
          <a:prstGeom prst="rect">
            <a:avLst/>
          </a:prstGeom>
          <a:noFill/>
        </p:spPr>
        <p:txBody>
          <a:bodyPr wrap="square">
            <a:spAutoFit/>
          </a:bodyPr>
          <a:lstStyle/>
          <a:p>
            <a:pPr lvl="0" algn="just">
              <a:spcBef>
                <a:spcPts val="200"/>
              </a:spcBef>
              <a:spcAft>
                <a:spcPts val="200"/>
              </a:spcAft>
            </a:pPr>
            <a:r>
              <a:rPr lang="es-CL" dirty="0" smtClean="0"/>
              <a:t>	D. 4 CANTIDAD Y CLASIFICACIÓN DEL TIPO DE DETERIORO ARBORES </a:t>
            </a:r>
          </a:p>
          <a:p>
            <a:pPr lvl="0" algn="just">
              <a:spcBef>
                <a:spcPts val="200"/>
              </a:spcBef>
              <a:spcAft>
                <a:spcPts val="200"/>
              </a:spcAft>
            </a:pPr>
            <a:r>
              <a:rPr lang="es-CL" dirty="0" smtClean="0"/>
              <a:t>	</a:t>
            </a:r>
          </a:p>
          <a:p>
            <a:pPr lvl="0" algn="just">
              <a:spcBef>
                <a:spcPts val="200"/>
              </a:spcBef>
              <a:spcAft>
                <a:spcPts val="200"/>
              </a:spcAft>
            </a:pPr>
            <a:r>
              <a:rPr lang="es-CL" dirty="0" smtClean="0"/>
              <a:t>Se levanta cantidad de árboles por tipos posibles de daños que se puede encontrar los árboles (sean nativos o exóticos); Los tipos de daños se clasifican en:</a:t>
            </a:r>
          </a:p>
          <a:p>
            <a:pPr marL="742950" lvl="1" indent="-285750" algn="just">
              <a:buFont typeface="Arial" panose="020B0604020202020204" pitchFamily="34" charset="0"/>
              <a:buChar char="•"/>
            </a:pPr>
            <a:r>
              <a:rPr lang="es-ES" b="1" dirty="0"/>
              <a:t>Daños</a:t>
            </a:r>
            <a:r>
              <a:rPr lang="es-ES" dirty="0"/>
              <a:t>: árboles con clavos, con elementos colgados, con corteza dañada, ramas rotas, entre otras.</a:t>
            </a:r>
            <a:endParaRPr lang="es-CL" dirty="0"/>
          </a:p>
          <a:p>
            <a:pPr marL="742950" lvl="1" indent="-285750" algn="just">
              <a:buFont typeface="Arial" panose="020B0604020202020204" pitchFamily="34" charset="0"/>
              <a:buChar char="•"/>
            </a:pPr>
            <a:r>
              <a:rPr lang="es-ES" b="1" dirty="0"/>
              <a:t>Mal estado</a:t>
            </a:r>
            <a:r>
              <a:rPr lang="es-ES" dirty="0"/>
              <a:t>: árboles deformes, árboles con podas mal hechas (mochados), ramas que no son parte de la forma original del árbol, ramas, secas, troncos con heridas, un alto porcentaje de hojas secas, raíces que afloran sin espacio de crecimiento. </a:t>
            </a:r>
            <a:endParaRPr lang="es-CL" dirty="0"/>
          </a:p>
          <a:p>
            <a:pPr marL="742950" lvl="1" indent="-285750" algn="just">
              <a:buFont typeface="Arial" panose="020B0604020202020204" pitchFamily="34" charset="0"/>
              <a:buChar char="•"/>
            </a:pPr>
            <a:r>
              <a:rPr lang="es-ES" b="1" dirty="0"/>
              <a:t>Enfermos</a:t>
            </a:r>
            <a:r>
              <a:rPr lang="es-ES" dirty="0"/>
              <a:t>: árboles con problemas fitosanitarios como pestes y hongos; Hojas manchas o con pulgones, ramas enfermas o manchadas, entre otros.</a:t>
            </a:r>
            <a:endParaRPr lang="es-CL" dirty="0"/>
          </a:p>
          <a:p>
            <a:pPr marL="742950" lvl="1" indent="-285750">
              <a:buFont typeface="Arial" panose="020B0604020202020204" pitchFamily="34" charset="0"/>
              <a:buChar char="•"/>
            </a:pPr>
            <a:r>
              <a:rPr lang="es-ES" b="1" dirty="0"/>
              <a:t>Otros.</a:t>
            </a:r>
            <a:r>
              <a:rPr lang="es-ES" dirty="0"/>
              <a:t> Comente brevemente lo que ve y no se clasifica en las anteriores.</a:t>
            </a:r>
            <a:endParaRPr lang="es-CL" dirty="0"/>
          </a:p>
          <a:p>
            <a:pPr lvl="0" algn="just">
              <a:spcBef>
                <a:spcPts val="200"/>
              </a:spcBef>
              <a:spcAft>
                <a:spcPts val="200"/>
              </a:spcAft>
            </a:pPr>
            <a:r>
              <a:rPr lang="es-ES" dirty="0" smtClean="0"/>
              <a:t>PREGUNTA 2: Cuantos y cuál es el daño en los árboles?</a:t>
            </a:r>
          </a:p>
          <a:p>
            <a:pPr marL="1257300" lvl="2" indent="-342900" algn="just">
              <a:spcBef>
                <a:spcPts val="200"/>
              </a:spcBef>
              <a:spcAft>
                <a:spcPts val="200"/>
              </a:spcAft>
              <a:buFont typeface="+mj-lt"/>
              <a:buAutoNum type="arabicPeriod"/>
            </a:pPr>
            <a:r>
              <a:rPr lang="es-CL" dirty="0" smtClean="0"/>
              <a:t>Números de árboles con daños</a:t>
            </a:r>
          </a:p>
          <a:p>
            <a:pPr marL="1257300" lvl="2" indent="-342900" algn="just">
              <a:spcBef>
                <a:spcPts val="200"/>
              </a:spcBef>
              <a:spcAft>
                <a:spcPts val="200"/>
              </a:spcAft>
              <a:buFont typeface="+mj-lt"/>
              <a:buAutoNum type="arabicPeriod"/>
            </a:pPr>
            <a:r>
              <a:rPr lang="es-CL" dirty="0" smtClean="0"/>
              <a:t>Números de árboles en mal estado</a:t>
            </a:r>
          </a:p>
          <a:p>
            <a:pPr marL="1257300" lvl="2" indent="-342900" algn="just">
              <a:spcBef>
                <a:spcPts val="200"/>
              </a:spcBef>
              <a:spcAft>
                <a:spcPts val="200"/>
              </a:spcAft>
              <a:buFont typeface="+mj-lt"/>
              <a:buAutoNum type="arabicPeriod"/>
            </a:pPr>
            <a:r>
              <a:rPr lang="es-CL" dirty="0" smtClean="0"/>
              <a:t>Número de árboles enfermos</a:t>
            </a:r>
          </a:p>
          <a:p>
            <a:pPr marL="1257300" lvl="2" indent="-342900" algn="just">
              <a:spcBef>
                <a:spcPts val="200"/>
              </a:spcBef>
              <a:spcAft>
                <a:spcPts val="200"/>
              </a:spcAft>
              <a:buFont typeface="+mj-lt"/>
              <a:buAutoNum type="arabicPeriod"/>
            </a:pPr>
            <a:r>
              <a:rPr lang="es-CL" dirty="0" smtClean="0"/>
              <a:t>Otros: comente lo que observa y que no esta registrado</a:t>
            </a:r>
          </a:p>
          <a:p>
            <a:pPr marL="1257300" lvl="2" indent="-342900" algn="just">
              <a:spcBef>
                <a:spcPts val="200"/>
              </a:spcBef>
              <a:spcAft>
                <a:spcPts val="200"/>
              </a:spcAft>
              <a:buFont typeface="+mj-lt"/>
              <a:buAutoNum type="arabicPeriod"/>
            </a:pPr>
            <a:r>
              <a:rPr lang="es-CL" dirty="0" smtClean="0"/>
              <a:t>Total de árboles con daños: suma de los puntos anteriores</a:t>
            </a:r>
            <a:endParaRPr lang="es-ES" dirty="0"/>
          </a:p>
        </p:txBody>
      </p:sp>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58149" y="7936"/>
            <a:ext cx="4147781" cy="6850063"/>
          </a:xfrm>
          <a:prstGeom prst="rect">
            <a:avLst/>
          </a:prstGeom>
        </p:spPr>
      </p:pic>
    </p:spTree>
    <p:extLst>
      <p:ext uri="{BB962C8B-B14F-4D97-AF65-F5344CB8AC3E}">
        <p14:creationId xmlns:p14="http://schemas.microsoft.com/office/powerpoint/2010/main" val="6146358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460375" y="552637"/>
            <a:ext cx="7568876" cy="5409943"/>
          </a:xfrm>
          <a:prstGeom prst="rect">
            <a:avLst/>
          </a:prstGeom>
          <a:noFill/>
        </p:spPr>
        <p:txBody>
          <a:bodyPr wrap="square">
            <a:spAutoFit/>
          </a:bodyPr>
          <a:lstStyle/>
          <a:p>
            <a:pPr algn="just">
              <a:lnSpc>
                <a:spcPct val="107000"/>
              </a:lnSpc>
              <a:spcBef>
                <a:spcPts val="1200"/>
              </a:spcBef>
              <a:spcAft>
                <a:spcPts val="800"/>
              </a:spcAft>
            </a:pPr>
            <a:r>
              <a:rPr lang="es-ES" dirty="0" smtClean="0"/>
              <a:t>	D.5 Mantención y Cuidado de los Árboles:</a:t>
            </a:r>
          </a:p>
          <a:p>
            <a:pPr algn="just">
              <a:lnSpc>
                <a:spcPct val="107000"/>
              </a:lnSpc>
              <a:spcBef>
                <a:spcPts val="1200"/>
              </a:spcBef>
              <a:spcAft>
                <a:spcPts val="800"/>
              </a:spcAft>
            </a:pPr>
            <a:r>
              <a:rPr lang="es-CL" dirty="0"/>
              <a:t>PREGUNTA 3: Cual es la mantención y cuidado de los árboles?</a:t>
            </a:r>
          </a:p>
          <a:p>
            <a:pPr algn="just">
              <a:lnSpc>
                <a:spcPct val="107000"/>
              </a:lnSpc>
            </a:pPr>
            <a:r>
              <a:rPr lang="es-ES" dirty="0" smtClean="0"/>
              <a:t>Para responder se debe considerar los siguientes criterios: Bueno, Regular, Malo y Espacio sin árboles ni vegetación conformada. </a:t>
            </a:r>
            <a:endParaRPr lang="es-ES" dirty="0"/>
          </a:p>
          <a:p>
            <a:pPr lvl="0" algn="just">
              <a:spcBef>
                <a:spcPts val="200"/>
              </a:spcBef>
              <a:spcAft>
                <a:spcPts val="200"/>
              </a:spcAft>
            </a:pPr>
            <a:endParaRPr lang="es-ES" dirty="0" smtClean="0"/>
          </a:p>
          <a:p>
            <a:pPr lvl="0" algn="just">
              <a:spcBef>
                <a:spcPts val="200"/>
              </a:spcBef>
              <a:spcAft>
                <a:spcPts val="200"/>
              </a:spcAft>
            </a:pPr>
            <a:endParaRPr lang="es-ES" dirty="0"/>
          </a:p>
          <a:p>
            <a:pPr lvl="0" algn="just">
              <a:spcBef>
                <a:spcPts val="200"/>
              </a:spcBef>
              <a:spcAft>
                <a:spcPts val="200"/>
              </a:spcAft>
            </a:pPr>
            <a:r>
              <a:rPr lang="es-ES" dirty="0" smtClean="0"/>
              <a:t>PREGUNTA 3: Cuál es el estado de los árboles y del espacio verde?</a:t>
            </a:r>
          </a:p>
          <a:p>
            <a:pPr>
              <a:lnSpc>
                <a:spcPct val="107000"/>
              </a:lnSpc>
              <a:spcBef>
                <a:spcPts val="1200"/>
              </a:spcBef>
              <a:spcAft>
                <a:spcPts val="800"/>
              </a:spcAft>
            </a:pPr>
            <a:r>
              <a:rPr lang="es-ES" dirty="0" smtClean="0"/>
              <a:t>RESPUESTA 3 </a:t>
            </a:r>
            <a:endParaRPr lang="es-ES" dirty="0"/>
          </a:p>
          <a:p>
            <a:pPr marL="1200150" lvl="2" indent="-285750">
              <a:buFont typeface="Arial" panose="020B0604020202020204" pitchFamily="34" charset="0"/>
              <a:buChar char="•"/>
            </a:pPr>
            <a:r>
              <a:rPr lang="es-ES" dirty="0"/>
              <a:t>Indicar </a:t>
            </a:r>
            <a:r>
              <a:rPr lang="es-ES" dirty="0" smtClean="0"/>
              <a:t>estado de mantención de árboles y del espacio verde, de acuerdo a uno de los siguientes criterios:</a:t>
            </a:r>
          </a:p>
          <a:p>
            <a:pPr marL="1714500" lvl="3" indent="-342900">
              <a:buFont typeface="+mj-lt"/>
              <a:buAutoNum type="arabicPeriod"/>
            </a:pPr>
            <a:r>
              <a:rPr lang="es-ES" dirty="0" smtClean="0"/>
              <a:t>Árboles y espacio verde en BUEN estado de mantención</a:t>
            </a:r>
          </a:p>
          <a:p>
            <a:pPr marL="1714500" lvl="3" indent="-342900">
              <a:buFont typeface="+mj-lt"/>
              <a:buAutoNum type="arabicPeriod"/>
            </a:pPr>
            <a:r>
              <a:rPr lang="es-ES" dirty="0"/>
              <a:t>Árboles y espacio verde en </a:t>
            </a:r>
            <a:r>
              <a:rPr lang="es-ES" dirty="0" smtClean="0"/>
              <a:t>REGULAR estado de mantención</a:t>
            </a:r>
            <a:endParaRPr lang="es-ES" dirty="0"/>
          </a:p>
          <a:p>
            <a:pPr marL="1714500" lvl="3" indent="-342900">
              <a:buFont typeface="+mj-lt"/>
              <a:buAutoNum type="arabicPeriod"/>
            </a:pPr>
            <a:r>
              <a:rPr lang="es-ES" dirty="0"/>
              <a:t>Árboles y espacio verde </a:t>
            </a:r>
            <a:r>
              <a:rPr lang="es-ES" dirty="0" smtClean="0"/>
              <a:t>con MALO estado de mantención</a:t>
            </a:r>
          </a:p>
          <a:p>
            <a:pPr marL="1714500" lvl="3" indent="-342900">
              <a:buFont typeface="+mj-lt"/>
              <a:buAutoNum type="arabicPeriod"/>
            </a:pPr>
            <a:r>
              <a:rPr lang="es-CL" dirty="0" smtClean="0"/>
              <a:t>Espacio sin árboles ni conformado como espacio verde</a:t>
            </a:r>
          </a:p>
          <a:p>
            <a:pPr marL="1714500" lvl="3" indent="-342900">
              <a:buFont typeface="+mj-lt"/>
              <a:buAutoNum type="arabicPeriod"/>
            </a:pPr>
            <a:r>
              <a:rPr lang="es-CL" dirty="0" smtClean="0"/>
              <a:t>Justifique y comente su respuesta</a:t>
            </a:r>
            <a:endParaRPr lang="es-ES" dirty="0"/>
          </a:p>
          <a:p>
            <a:pPr algn="just">
              <a:lnSpc>
                <a:spcPct val="107000"/>
              </a:lnSpc>
            </a:pPr>
            <a:endParaRPr lang="es-CL" b="1" dirty="0" smtClean="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2344" y="-17800"/>
            <a:ext cx="4009656" cy="6858594"/>
          </a:xfrm>
          <a:prstGeom prst="rect">
            <a:avLst/>
          </a:prstGeom>
        </p:spPr>
      </p:pic>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6" y="7937"/>
            <a:ext cx="1213209" cy="883997"/>
          </a:xfrm>
          <a:prstGeom prst="rect">
            <a:avLst/>
          </a:prstGeom>
        </p:spPr>
      </p:pic>
    </p:spTree>
    <p:extLst>
      <p:ext uri="{BB962C8B-B14F-4D97-AF65-F5344CB8AC3E}">
        <p14:creationId xmlns:p14="http://schemas.microsoft.com/office/powerpoint/2010/main" val="20481904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155575" y="399142"/>
            <a:ext cx="11902751" cy="5870453"/>
          </a:xfrm>
          <a:prstGeom prst="rect">
            <a:avLst/>
          </a:prstGeom>
          <a:noFill/>
        </p:spPr>
        <p:txBody>
          <a:bodyPr wrap="square">
            <a:spAutoFit/>
          </a:bodyPr>
          <a:lstStyle/>
          <a:p>
            <a:pPr algn="just">
              <a:lnSpc>
                <a:spcPct val="107000"/>
              </a:lnSpc>
              <a:spcBef>
                <a:spcPts val="1200"/>
              </a:spcBef>
              <a:spcAft>
                <a:spcPts val="800"/>
              </a:spcAft>
            </a:pPr>
            <a:r>
              <a:rPr lang="es-ES" dirty="0" smtClean="0"/>
              <a:t>		D.5 Estado de Mantención y Cuidado de los Árboles:</a:t>
            </a:r>
          </a:p>
          <a:p>
            <a:pPr algn="just"/>
            <a:endParaRPr lang="es-ES" b="1" dirty="0" smtClean="0"/>
          </a:p>
          <a:p>
            <a:pPr algn="just"/>
            <a:r>
              <a:rPr lang="es-ES" b="1" dirty="0" smtClean="0"/>
              <a:t>3.1 Criterio Bueno</a:t>
            </a:r>
            <a:r>
              <a:rPr lang="es-ES" b="1" dirty="0"/>
              <a:t>:</a:t>
            </a:r>
            <a:r>
              <a:rPr lang="es-ES" dirty="0"/>
              <a:t> </a:t>
            </a:r>
            <a:endParaRPr lang="es-ES" dirty="0" smtClean="0"/>
          </a:p>
          <a:p>
            <a:pPr marL="285750" indent="-285750" algn="just">
              <a:buFont typeface="Arial" panose="020B0604020202020204" pitchFamily="34" charset="0"/>
              <a:buChar char="•"/>
            </a:pPr>
            <a:r>
              <a:rPr lang="es-ES" dirty="0" smtClean="0"/>
              <a:t>Alta densidad o cobertura y diversidad arbórea: mayor al 60% de la superficie total del espacio verde </a:t>
            </a:r>
          </a:p>
          <a:p>
            <a:pPr marL="285750" indent="-285750" algn="just">
              <a:buFont typeface="Arial" panose="020B0604020202020204" pitchFamily="34" charset="0"/>
              <a:buChar char="•"/>
            </a:pPr>
            <a:r>
              <a:rPr lang="es-ES" dirty="0" smtClean="0"/>
              <a:t>Árboles que cumplen sobre 10 Servicios </a:t>
            </a:r>
            <a:r>
              <a:rPr lang="es-ES" dirty="0"/>
              <a:t>E</a:t>
            </a:r>
            <a:r>
              <a:rPr lang="es-ES" dirty="0" smtClean="0"/>
              <a:t>cosistémicos (Regulación, Provisión</a:t>
            </a:r>
            <a:r>
              <a:rPr lang="es-ES" dirty="0"/>
              <a:t> </a:t>
            </a:r>
            <a:r>
              <a:rPr lang="es-ES" dirty="0" smtClean="0"/>
              <a:t>y Cultural; Revisar tabla adjunta);</a:t>
            </a:r>
          </a:p>
          <a:p>
            <a:pPr marL="285750" indent="-285750" algn="just">
              <a:buFont typeface="Arial" panose="020B0604020202020204" pitchFamily="34" charset="0"/>
              <a:buChar char="•"/>
            </a:pPr>
            <a:r>
              <a:rPr lang="es-ES" dirty="0" smtClean="0"/>
              <a:t>Árboles </a:t>
            </a:r>
            <a:r>
              <a:rPr lang="es-ES" dirty="0"/>
              <a:t>sano y </a:t>
            </a:r>
            <a:r>
              <a:rPr lang="es-ES" dirty="0" smtClean="0"/>
              <a:t>vigoroso; </a:t>
            </a:r>
            <a:r>
              <a:rPr lang="es-ES" dirty="0"/>
              <a:t>; Árbol de vigor normal, buen desarrollo de copa (follaje y ramas), fuste y de color </a:t>
            </a:r>
            <a:r>
              <a:rPr lang="es-ES" dirty="0" smtClean="0"/>
              <a:t>normal</a:t>
            </a:r>
          </a:p>
          <a:p>
            <a:pPr marL="285750" indent="-285750" algn="just">
              <a:buFont typeface="Arial" panose="020B0604020202020204" pitchFamily="34" charset="0"/>
              <a:buChar char="•"/>
            </a:pPr>
            <a:r>
              <a:rPr lang="es-CL" dirty="0" smtClean="0"/>
              <a:t>Árboles adultos que no requieren de riego, ni manejo especifico</a:t>
            </a:r>
            <a:endParaRPr lang="es-ES" dirty="0" smtClean="0"/>
          </a:p>
          <a:p>
            <a:pPr marL="285750" indent="-285750" algn="just">
              <a:buFont typeface="Arial" panose="020B0604020202020204" pitchFamily="34" charset="0"/>
              <a:buChar char="•"/>
            </a:pPr>
            <a:r>
              <a:rPr lang="es-ES" dirty="0" smtClean="0"/>
              <a:t>Árboles </a:t>
            </a:r>
            <a:r>
              <a:rPr lang="es-ES" dirty="0"/>
              <a:t>o agrupaciones de árboles con buen desarrollo de acuerdo a sus </a:t>
            </a:r>
            <a:r>
              <a:rPr lang="es-ES" dirty="0" smtClean="0"/>
              <a:t>especies</a:t>
            </a:r>
          </a:p>
          <a:p>
            <a:pPr marL="285750" indent="-285750" algn="just">
              <a:buFont typeface="Arial" panose="020B0604020202020204" pitchFamily="34" charset="0"/>
              <a:buChar char="•"/>
            </a:pPr>
            <a:r>
              <a:rPr lang="es-ES" dirty="0" smtClean="0"/>
              <a:t>Árboles con buena relación con su entorno </a:t>
            </a:r>
            <a:r>
              <a:rPr lang="es-ES" dirty="0"/>
              <a:t>(edificaciones, servicios subterráneos y/o mobiliario urbano) en su parte aérea, a nivel de suelo y su parte subterránea. </a:t>
            </a:r>
            <a:r>
              <a:rPr lang="es-ES" dirty="0" smtClean="0"/>
              <a:t>Árboles </a:t>
            </a:r>
            <a:r>
              <a:rPr lang="es-ES" dirty="0"/>
              <a:t>representativos de su especie, que destacan entre sus pares</a:t>
            </a:r>
            <a:r>
              <a:rPr lang="es-ES" dirty="0" smtClean="0"/>
              <a:t>.</a:t>
            </a:r>
          </a:p>
          <a:p>
            <a:pPr marL="285750" indent="-285750" algn="just">
              <a:buFont typeface="Arial" panose="020B0604020202020204" pitchFamily="34" charset="0"/>
              <a:buChar char="•"/>
            </a:pPr>
            <a:r>
              <a:rPr lang="es-ES" dirty="0" smtClean="0"/>
              <a:t>Árboles </a:t>
            </a:r>
            <a:r>
              <a:rPr lang="es-ES" dirty="0"/>
              <a:t>otorgan a su entorno valoración en términos del su entorno urbano</a:t>
            </a:r>
            <a:r>
              <a:rPr lang="es-ES" dirty="0" smtClean="0"/>
              <a:t>. Con </a:t>
            </a:r>
            <a:r>
              <a:rPr lang="es-ES" dirty="0"/>
              <a:t>alto atractivo en sí mismo de carácter histórico, conmemorativo u otro significado (como por ejemplo árboles veteranos</a:t>
            </a:r>
            <a:r>
              <a:rPr lang="es-ES" dirty="0" smtClean="0"/>
              <a:t>)</a:t>
            </a:r>
          </a:p>
          <a:p>
            <a:pPr marL="285750" indent="-285750" algn="just">
              <a:buFont typeface="Arial" panose="020B0604020202020204" pitchFamily="34" charset="0"/>
              <a:buChar char="•"/>
            </a:pPr>
            <a:r>
              <a:rPr lang="es-CL" dirty="0" smtClean="0"/>
              <a:t>Árboles Nativos con alguna categorías de conservación protegidos (ante actos vandálicos o de daños de terceros)</a:t>
            </a:r>
          </a:p>
          <a:p>
            <a:pPr marL="285750" indent="-285750" algn="just">
              <a:buFont typeface="Arial" panose="020B0604020202020204" pitchFamily="34" charset="0"/>
              <a:buChar char="•"/>
            </a:pPr>
            <a:r>
              <a:rPr lang="es-CL" dirty="0" smtClean="0"/>
              <a:t>Porcentaje mayor de árboles nativos por sobre los exóticos</a:t>
            </a:r>
            <a:endParaRPr lang="es-ES" dirty="0"/>
          </a:p>
          <a:p>
            <a:pPr algn="just">
              <a:lnSpc>
                <a:spcPct val="107000"/>
              </a:lnSpc>
            </a:pPr>
            <a:endParaRPr lang="es-ES" dirty="0" smtClean="0"/>
          </a:p>
          <a:p>
            <a:pPr algn="just">
              <a:lnSpc>
                <a:spcPct val="107000"/>
              </a:lnSpc>
            </a:pPr>
            <a:r>
              <a:rPr lang="es-ES" dirty="0" smtClean="0"/>
              <a:t>Contexto del espacio verde considera: </a:t>
            </a:r>
            <a:r>
              <a:rPr lang="es-ES" dirty="0"/>
              <a:t>Á</a:t>
            </a:r>
            <a:r>
              <a:rPr lang="es-ES" dirty="0" smtClean="0"/>
              <a:t>rboles que consumen bajo riego y casi nula superficie de césped; Programa paisajístico diversificado,  </a:t>
            </a:r>
            <a:r>
              <a:rPr lang="es-ES" dirty="0"/>
              <a:t>Sistemas de racionalización hídrica y </a:t>
            </a:r>
            <a:r>
              <a:rPr lang="es-ES" dirty="0" smtClean="0"/>
              <a:t>eléctrica, riqueza </a:t>
            </a:r>
            <a:r>
              <a:rPr lang="es-ES" dirty="0"/>
              <a:t>florística </a:t>
            </a:r>
            <a:r>
              <a:rPr lang="es-ES" dirty="0" smtClean="0"/>
              <a:t>heterogéneas, Implementación </a:t>
            </a:r>
            <a:r>
              <a:rPr lang="es-ES" dirty="0"/>
              <a:t>de modalidades de </a:t>
            </a:r>
            <a:r>
              <a:rPr lang="es-ES" dirty="0" smtClean="0"/>
              <a:t>inventario, Fiscalización </a:t>
            </a:r>
            <a:r>
              <a:rPr lang="es-ES" dirty="0"/>
              <a:t>frente al vandalismo y descuido de las personas, </a:t>
            </a:r>
            <a:r>
              <a:rPr lang="es-ES" dirty="0" smtClean="0"/>
              <a:t>Participación y compromiso </a:t>
            </a:r>
            <a:r>
              <a:rPr lang="es-ES" dirty="0"/>
              <a:t>ciudadano con el patrimonio </a:t>
            </a:r>
            <a:r>
              <a:rPr lang="es-ES" dirty="0" smtClean="0"/>
              <a:t>natural y arbóreo. Además cuenta con una buena gestión de residuos orgánicos y no orgánicos generados en por uso y mantención.</a:t>
            </a:r>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876" y="-42856"/>
            <a:ext cx="1213209" cy="883997"/>
          </a:xfrm>
          <a:prstGeom prst="rect">
            <a:avLst/>
          </a:prstGeom>
        </p:spPr>
      </p:pic>
    </p:spTree>
    <p:extLst>
      <p:ext uri="{BB962C8B-B14F-4D97-AF65-F5344CB8AC3E}">
        <p14:creationId xmlns:p14="http://schemas.microsoft.com/office/powerpoint/2010/main" val="11401073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289250" y="399142"/>
            <a:ext cx="11683676" cy="5875263"/>
          </a:xfrm>
          <a:prstGeom prst="rect">
            <a:avLst/>
          </a:prstGeom>
          <a:noFill/>
        </p:spPr>
        <p:txBody>
          <a:bodyPr wrap="square">
            <a:spAutoFit/>
          </a:bodyPr>
          <a:lstStyle/>
          <a:p>
            <a:pPr algn="just">
              <a:lnSpc>
                <a:spcPct val="107000"/>
              </a:lnSpc>
              <a:spcBef>
                <a:spcPts val="1200"/>
              </a:spcBef>
              <a:spcAft>
                <a:spcPts val="800"/>
              </a:spcAft>
            </a:pPr>
            <a:r>
              <a:rPr lang="es-ES" sz="1600" dirty="0" smtClean="0"/>
              <a:t>	D.5 Estado de Mantención y Cuidado de los Árboles:</a:t>
            </a:r>
          </a:p>
          <a:p>
            <a:pPr algn="just"/>
            <a:endParaRPr lang="es-ES" sz="1600" b="1" dirty="0" smtClean="0"/>
          </a:p>
          <a:p>
            <a:pPr algn="just"/>
            <a:r>
              <a:rPr lang="es-ES" sz="1600" b="1" dirty="0" smtClean="0"/>
              <a:t>3.2 Criterio Regular</a:t>
            </a:r>
            <a:r>
              <a:rPr lang="es-ES" sz="1600" dirty="0" smtClean="0"/>
              <a:t>: </a:t>
            </a:r>
          </a:p>
          <a:p>
            <a:pPr marL="285750" indent="-285750" algn="just">
              <a:buFont typeface="Arial" panose="020B0604020202020204" pitchFamily="34" charset="0"/>
              <a:buChar char="•"/>
            </a:pPr>
            <a:r>
              <a:rPr lang="es-ES" sz="1600" dirty="0" smtClean="0"/>
              <a:t>Árboles que cumplen entre 4 y 10 Servicio Ecosistémicos (revisar tabla adjunta)</a:t>
            </a:r>
          </a:p>
          <a:p>
            <a:pPr marL="285750" indent="-285750" algn="just">
              <a:buFont typeface="Arial" panose="020B0604020202020204" pitchFamily="34" charset="0"/>
              <a:buChar char="•"/>
            </a:pPr>
            <a:r>
              <a:rPr lang="es-ES" sz="1600" dirty="0" smtClean="0"/>
              <a:t>Cobertura arbórea entre 30 y 60% de la superficie total del especio verde</a:t>
            </a:r>
          </a:p>
          <a:p>
            <a:pPr marL="285750" indent="-285750" algn="just">
              <a:buFont typeface="Arial" panose="020B0604020202020204" pitchFamily="34" charset="0"/>
              <a:buChar char="•"/>
            </a:pPr>
            <a:r>
              <a:rPr lang="es-ES" sz="1600" dirty="0" smtClean="0"/>
              <a:t>El </a:t>
            </a:r>
            <a:r>
              <a:rPr lang="es-ES" sz="1600" dirty="0"/>
              <a:t>árbol es un elemento relevante del proyecto, no presenta grandes conflictos con su entorno en su parte área, nivel de suelo o en su parte subterránea</a:t>
            </a:r>
            <a:r>
              <a:rPr lang="es-ES" sz="1600" dirty="0" smtClean="0"/>
              <a:t>.</a:t>
            </a:r>
            <a:endParaRPr lang="es-ES" sz="1600" dirty="0"/>
          </a:p>
          <a:p>
            <a:pPr marL="285750" indent="-285750" algn="just">
              <a:buFont typeface="Arial" panose="020B0604020202020204" pitchFamily="34" charset="0"/>
              <a:buChar char="•"/>
            </a:pPr>
            <a:r>
              <a:rPr lang="es-ES" sz="1600" dirty="0" smtClean="0"/>
              <a:t>Árbol </a:t>
            </a:r>
            <a:r>
              <a:rPr lang="es-ES" sz="1600" dirty="0"/>
              <a:t>con </a:t>
            </a:r>
            <a:r>
              <a:rPr lang="es-ES" sz="1600" dirty="0" smtClean="0"/>
              <a:t>algún daño identificado en la pregunta 2: Evidencia </a:t>
            </a:r>
            <a:r>
              <a:rPr lang="es-ES" sz="1600" dirty="0"/>
              <a:t>de problema en su sanidad, ya sea por coloración anómala (clorosis o </a:t>
            </a:r>
            <a:r>
              <a:rPr lang="es-ES" sz="1600" dirty="0" err="1"/>
              <a:t>amarillamiento</a:t>
            </a:r>
            <a:r>
              <a:rPr lang="es-ES" sz="1600" dirty="0"/>
              <a:t>), puntuaciones en las hojas, exudaciones, presencia de plagas como conchuelas, pulgones u otras</a:t>
            </a:r>
            <a:r>
              <a:rPr lang="es-ES" sz="1600" dirty="0" smtClean="0"/>
              <a:t>.</a:t>
            </a:r>
            <a:endParaRPr lang="es-ES" sz="1600" dirty="0"/>
          </a:p>
          <a:p>
            <a:pPr marL="285750" indent="-285750" algn="just">
              <a:buFont typeface="Arial" panose="020B0604020202020204" pitchFamily="34" charset="0"/>
              <a:buChar char="•"/>
            </a:pPr>
            <a:r>
              <a:rPr lang="es-ES" sz="1600" dirty="0"/>
              <a:t>Puede tener daños o patologías tratables, con un manejo de experto</a:t>
            </a:r>
            <a:r>
              <a:rPr lang="es-ES" sz="1600" dirty="0" smtClean="0"/>
              <a:t>.</a:t>
            </a:r>
            <a:endParaRPr lang="es-ES" sz="1600" dirty="0"/>
          </a:p>
          <a:p>
            <a:pPr marL="285750" indent="-285750" algn="just">
              <a:buFont typeface="Arial" panose="020B0604020202020204" pitchFamily="34" charset="0"/>
              <a:buChar char="•"/>
            </a:pPr>
            <a:r>
              <a:rPr lang="es-ES" sz="1600" dirty="0"/>
              <a:t>Sin algunas ramas, pero con follaje. </a:t>
            </a:r>
          </a:p>
          <a:p>
            <a:pPr marL="285750" indent="-285750">
              <a:buFont typeface="Arial" panose="020B0604020202020204" pitchFamily="34" charset="0"/>
              <a:buChar char="•"/>
            </a:pPr>
            <a:r>
              <a:rPr lang="es-ES" sz="1600" dirty="0" smtClean="0"/>
              <a:t>El </a:t>
            </a:r>
            <a:r>
              <a:rPr lang="es-ES" sz="1600" dirty="0"/>
              <a:t>árbol o agrupación de árboles puede tener conflictos manejables con su entorno; Como, por </a:t>
            </a:r>
            <a:r>
              <a:rPr lang="es-ES" sz="1600" dirty="0" smtClean="0"/>
              <a:t>ejemplo: redes eléctricas o agua o telecomunicaciones </a:t>
            </a:r>
            <a:r>
              <a:rPr lang="es-ES" sz="1600" dirty="0"/>
              <a:t>o señalética o semáforos, </a:t>
            </a:r>
            <a:r>
              <a:rPr lang="es-ES" sz="1600" dirty="0" smtClean="0"/>
              <a:t>circuito accesible entre otros</a:t>
            </a:r>
            <a:r>
              <a:rPr lang="es-ES" sz="1600" dirty="0"/>
              <a:t>	</a:t>
            </a:r>
            <a:endParaRPr lang="es-ES" sz="1600" dirty="0" smtClean="0"/>
          </a:p>
          <a:p>
            <a:pPr marL="285750" indent="-285750">
              <a:buFont typeface="Arial" panose="020B0604020202020204" pitchFamily="34" charset="0"/>
              <a:buChar char="•"/>
            </a:pPr>
            <a:r>
              <a:rPr lang="es-ES" sz="1600" dirty="0"/>
              <a:t>Con Riesgo bajo de desganches. </a:t>
            </a:r>
            <a:r>
              <a:rPr lang="es-ES" sz="1600" dirty="0" smtClean="0"/>
              <a:t>Riesgo </a:t>
            </a:r>
            <a:r>
              <a:rPr lang="es-ES" sz="1600" dirty="0"/>
              <a:t>puede ser eliminado con poda y manejo adecuado del árbol </a:t>
            </a:r>
            <a:endParaRPr lang="es-ES" sz="1600" dirty="0" smtClean="0"/>
          </a:p>
          <a:p>
            <a:pPr marL="285750" indent="-285750" algn="just">
              <a:buFont typeface="Arial" panose="020B0604020202020204" pitchFamily="34" charset="0"/>
              <a:buChar char="•"/>
            </a:pPr>
            <a:r>
              <a:rPr lang="es-ES" sz="1600" dirty="0" smtClean="0"/>
              <a:t> </a:t>
            </a:r>
            <a:r>
              <a:rPr lang="es-CL" sz="1600" dirty="0"/>
              <a:t>Árboles Nativos con alguna categorías de conservación </a:t>
            </a:r>
            <a:r>
              <a:rPr lang="es-CL" sz="1600" dirty="0" smtClean="0"/>
              <a:t>NO protegidos </a:t>
            </a:r>
            <a:r>
              <a:rPr lang="es-CL" sz="1600" dirty="0"/>
              <a:t>(ante actos vandálicos o de daños de terceros</a:t>
            </a:r>
            <a:r>
              <a:rPr lang="es-CL" sz="1600" dirty="0" smtClean="0"/>
              <a:t>)</a:t>
            </a:r>
            <a:endParaRPr lang="es-CL" sz="1600" dirty="0"/>
          </a:p>
          <a:p>
            <a:pPr marL="285750" indent="-285750" algn="just">
              <a:buFont typeface="Arial" panose="020B0604020202020204" pitchFamily="34" charset="0"/>
              <a:buChar char="•"/>
            </a:pPr>
            <a:r>
              <a:rPr lang="es-CL" sz="1600" dirty="0" smtClean="0"/>
              <a:t>Bajo porcentaje de </a:t>
            </a:r>
            <a:r>
              <a:rPr lang="es-CL" sz="1600" dirty="0"/>
              <a:t>árboles nativos </a:t>
            </a:r>
            <a:r>
              <a:rPr lang="es-CL" sz="1600" dirty="0" smtClean="0"/>
              <a:t>respecto a árboles exóticos</a:t>
            </a:r>
          </a:p>
          <a:p>
            <a:pPr marL="285750" indent="-285750" algn="just">
              <a:buFont typeface="Arial" panose="020B0604020202020204" pitchFamily="34" charset="0"/>
              <a:buChar char="•"/>
            </a:pPr>
            <a:r>
              <a:rPr lang="es-ES" sz="1600" dirty="0" smtClean="0"/>
              <a:t>Árbol </a:t>
            </a:r>
            <a:r>
              <a:rPr lang="es-ES" sz="1600" dirty="0"/>
              <a:t>o el grupo de árboles que presentan plaga y/o alguna enfermedad, que pueden ser manejadas con tratamientos adecuados. </a:t>
            </a:r>
          </a:p>
          <a:p>
            <a:pPr marL="285750" indent="-285750" algn="just">
              <a:buFont typeface="Arial" panose="020B0604020202020204" pitchFamily="34" charset="0"/>
              <a:buChar char="•"/>
            </a:pPr>
            <a:r>
              <a:rPr lang="es-ES" sz="1600" dirty="0" smtClean="0"/>
              <a:t>Árbol </a:t>
            </a:r>
            <a:r>
              <a:rPr lang="es-ES" sz="1600" dirty="0"/>
              <a:t>con alguna deformidad o manejo inadecuado, que no tiene relevancia en su permanencia en su emplazamiento. </a:t>
            </a:r>
          </a:p>
          <a:p>
            <a:r>
              <a:rPr lang="es-ES" sz="1600" dirty="0"/>
              <a:t>	</a:t>
            </a:r>
          </a:p>
          <a:p>
            <a:pPr algn="just"/>
            <a:r>
              <a:rPr lang="es-ES" sz="1600" dirty="0" smtClean="0"/>
              <a:t>Contexto </a:t>
            </a:r>
            <a:r>
              <a:rPr lang="es-ES" sz="1600" dirty="0"/>
              <a:t>del espacio verde </a:t>
            </a:r>
            <a:r>
              <a:rPr lang="es-ES" sz="1600" dirty="0" smtClean="0"/>
              <a:t>con las siguientes condiciones: Árboles con riego tecnificado; Hasta un 10 % de superficie de césped; Programa </a:t>
            </a:r>
            <a:r>
              <a:rPr lang="es-ES" sz="1600" dirty="0"/>
              <a:t>paisajístico </a:t>
            </a:r>
            <a:r>
              <a:rPr lang="es-ES" sz="1600" dirty="0" smtClean="0"/>
              <a:t>NO diversificado</a:t>
            </a:r>
            <a:r>
              <a:rPr lang="es-ES" sz="1600" dirty="0"/>
              <a:t>,  Sistemas </a:t>
            </a:r>
            <a:r>
              <a:rPr lang="es-ES" sz="1600" dirty="0" smtClean="0"/>
              <a:t>de riego NO adecuado, sin consideración de </a:t>
            </a:r>
            <a:r>
              <a:rPr lang="es-ES" sz="1600" dirty="0"/>
              <a:t>racionalización hídrica y eléctrica</a:t>
            </a:r>
            <a:r>
              <a:rPr lang="es-ES" sz="1600" dirty="0" smtClean="0"/>
              <a:t>, NO implementación </a:t>
            </a:r>
            <a:r>
              <a:rPr lang="es-ES" sz="1600" dirty="0"/>
              <a:t>de modalidades de inventario, </a:t>
            </a:r>
            <a:r>
              <a:rPr lang="es-ES" sz="1600" dirty="0" smtClean="0"/>
              <a:t>Sin fiscalización </a:t>
            </a:r>
            <a:r>
              <a:rPr lang="es-ES" sz="1600" dirty="0"/>
              <a:t>frente al vandalismo y descuido de las personas, </a:t>
            </a:r>
            <a:r>
              <a:rPr lang="es-ES" sz="1600" dirty="0" smtClean="0"/>
              <a:t>Baja participación </a:t>
            </a:r>
            <a:r>
              <a:rPr lang="es-ES" sz="1600" dirty="0"/>
              <a:t>y compromiso ciudadano con el patrimonio natural y arbóreo</a:t>
            </a:r>
            <a:r>
              <a:rPr lang="es-ES" sz="1600" dirty="0" smtClean="0"/>
              <a:t>. Gestión débil de  residuos orgánicos e inorgánicos: no recolección segregada ni manejo de podas. </a:t>
            </a:r>
            <a:endParaRPr lang="es-ES" sz="1600" dirty="0"/>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876" y="-42856"/>
            <a:ext cx="1213209" cy="883997"/>
          </a:xfrm>
          <a:prstGeom prst="rect">
            <a:avLst/>
          </a:prstGeom>
        </p:spPr>
      </p:pic>
    </p:spTree>
    <p:extLst>
      <p:ext uri="{BB962C8B-B14F-4D97-AF65-F5344CB8AC3E}">
        <p14:creationId xmlns:p14="http://schemas.microsoft.com/office/powerpoint/2010/main" val="2507347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307975" y="427490"/>
            <a:ext cx="11718603" cy="6007670"/>
          </a:xfrm>
          <a:prstGeom prst="rect">
            <a:avLst/>
          </a:prstGeom>
          <a:noFill/>
        </p:spPr>
        <p:txBody>
          <a:bodyPr wrap="square">
            <a:spAutoFit/>
          </a:bodyPr>
          <a:lstStyle/>
          <a:p>
            <a:pPr algn="just">
              <a:lnSpc>
                <a:spcPct val="107000"/>
              </a:lnSpc>
              <a:spcBef>
                <a:spcPts val="1200"/>
              </a:spcBef>
              <a:spcAft>
                <a:spcPts val="800"/>
              </a:spcAft>
            </a:pPr>
            <a:r>
              <a:rPr lang="es-ES" sz="1700" dirty="0" smtClean="0"/>
              <a:t>	D.5 Estado de Mantención y Cuidado de los Árboles:</a:t>
            </a:r>
          </a:p>
          <a:p>
            <a:pPr algn="just"/>
            <a:endParaRPr lang="es-ES" sz="1700" b="1" dirty="0" smtClean="0"/>
          </a:p>
          <a:p>
            <a:pPr algn="just"/>
            <a:r>
              <a:rPr lang="es-ES" sz="1700" b="1" dirty="0" smtClean="0"/>
              <a:t>3.3 Criterio Malo</a:t>
            </a:r>
            <a:r>
              <a:rPr lang="es-ES" sz="1700" dirty="0" smtClean="0"/>
              <a:t>: </a:t>
            </a:r>
          </a:p>
          <a:p>
            <a:pPr marL="285750" indent="-285750" algn="just">
              <a:buFont typeface="Arial" panose="020B0604020202020204" pitchFamily="34" charset="0"/>
              <a:buChar char="•"/>
            </a:pPr>
            <a:r>
              <a:rPr lang="es-ES" sz="1700" dirty="0" smtClean="0"/>
              <a:t>Árboles que cumplen solamente con 3 o menos de los Servicios  Ecosistémicos (revisar tabla adjunta);</a:t>
            </a:r>
          </a:p>
          <a:p>
            <a:pPr marL="285750" indent="-285750" algn="just">
              <a:buFont typeface="Arial" panose="020B0604020202020204" pitchFamily="34" charset="0"/>
              <a:buChar char="•"/>
            </a:pPr>
            <a:r>
              <a:rPr lang="es-CL" sz="1700" dirty="0" smtClean="0"/>
              <a:t>Cobertura arbórea baja (menos 30% ) de la superficie total del espacio verde</a:t>
            </a:r>
          </a:p>
          <a:p>
            <a:pPr marL="285750" indent="-285750" algn="just">
              <a:buFont typeface="Arial" panose="020B0604020202020204" pitchFamily="34" charset="0"/>
              <a:buChar char="•"/>
            </a:pPr>
            <a:r>
              <a:rPr lang="es-CL" sz="1700" dirty="0" smtClean="0"/>
              <a:t>Árboles que requieren de alto consumo de riego </a:t>
            </a:r>
            <a:endParaRPr lang="es-ES" sz="1700" dirty="0" smtClean="0"/>
          </a:p>
          <a:p>
            <a:pPr marL="285750" indent="-285750" algn="just">
              <a:buFont typeface="Arial" panose="020B0604020202020204" pitchFamily="34" charset="0"/>
              <a:buChar char="•"/>
            </a:pPr>
            <a:r>
              <a:rPr lang="es-ES" sz="1700" dirty="0" smtClean="0"/>
              <a:t>Árbol con Alto Riesgo de desganches y posibles daños a edificaciones o personas</a:t>
            </a:r>
          </a:p>
          <a:p>
            <a:pPr marL="285750" indent="-285750" algn="just">
              <a:buFont typeface="Arial" panose="020B0604020202020204" pitchFamily="34" charset="0"/>
              <a:buChar char="•"/>
            </a:pPr>
            <a:r>
              <a:rPr lang="es-ES" sz="1700" dirty="0" smtClean="0"/>
              <a:t>Árbol/es mal emplazado/s, que presenta(n) </a:t>
            </a:r>
            <a:r>
              <a:rPr lang="es-ES" sz="1700" dirty="0"/>
              <a:t>grandes conflictos con su entorno en su parte área, nivel de suelo o en su parte </a:t>
            </a:r>
            <a:r>
              <a:rPr lang="es-ES" sz="1700" dirty="0" smtClean="0"/>
              <a:t>subterránea: respecto a edificaciones, redes, mobiliario o transito de personas (peatones y ciclistas)</a:t>
            </a:r>
          </a:p>
          <a:p>
            <a:pPr marL="285750" indent="-285750" algn="just">
              <a:buFont typeface="Arial" panose="020B0604020202020204" pitchFamily="34" charset="0"/>
              <a:buChar char="•"/>
            </a:pPr>
            <a:r>
              <a:rPr lang="es-CL" sz="1700" dirty="0" smtClean="0"/>
              <a:t>Emplazamiento de árboles no cumplen con criterios de prevención situacional ni de accesibilidad universal</a:t>
            </a:r>
            <a:endParaRPr lang="es-ES" sz="1700" dirty="0" smtClean="0"/>
          </a:p>
          <a:p>
            <a:pPr marL="285750" indent="-285750" algn="just">
              <a:buFont typeface="Arial" panose="020B0604020202020204" pitchFamily="34" charset="0"/>
              <a:buChar char="•"/>
            </a:pPr>
            <a:r>
              <a:rPr lang="es-CL" sz="1700" dirty="0" smtClean="0"/>
              <a:t>Árbol en mal estado: con algún daño </a:t>
            </a:r>
            <a:r>
              <a:rPr lang="es-ES" sz="1700" dirty="0" smtClean="0"/>
              <a:t>estructural </a:t>
            </a:r>
            <a:r>
              <a:rPr lang="es-ES" sz="1700" dirty="0"/>
              <a:t>o mecánico y/o enfermedad y/o presencia de pestes o </a:t>
            </a:r>
            <a:r>
              <a:rPr lang="es-ES" sz="1700" dirty="0" smtClean="0"/>
              <a:t>plagas; Difícil de manejar por profesional experto y que requieren ser extraídos</a:t>
            </a:r>
            <a:endParaRPr lang="es-ES" sz="1700" dirty="0"/>
          </a:p>
          <a:p>
            <a:pPr marL="285750" indent="-285750" algn="just">
              <a:buFont typeface="Arial" panose="020B0604020202020204" pitchFamily="34" charset="0"/>
              <a:buChar char="•"/>
            </a:pPr>
            <a:r>
              <a:rPr lang="es-CL" sz="1700" dirty="0" smtClean="0"/>
              <a:t>Plantación solamente de árboles exóticos y con poca diversidad de especies</a:t>
            </a:r>
            <a:endParaRPr lang="es-ES" sz="1700" dirty="0"/>
          </a:p>
          <a:p>
            <a:pPr algn="just">
              <a:lnSpc>
                <a:spcPct val="107000"/>
              </a:lnSpc>
              <a:spcBef>
                <a:spcPts val="1200"/>
              </a:spcBef>
              <a:spcAft>
                <a:spcPts val="800"/>
              </a:spcAft>
            </a:pPr>
            <a:r>
              <a:rPr lang="es-ES" sz="1700" dirty="0" smtClean="0"/>
              <a:t>Contexto </a:t>
            </a:r>
            <a:r>
              <a:rPr lang="es-ES" sz="1700" dirty="0"/>
              <a:t>del espacio </a:t>
            </a:r>
            <a:r>
              <a:rPr lang="es-ES" sz="1700" dirty="0" smtClean="0"/>
              <a:t>verde: Árboles con </a:t>
            </a:r>
            <a:r>
              <a:rPr lang="es-ES" sz="1700" dirty="0"/>
              <a:t>altos requerimientos hídricos que se afectan cuando el riego es insuficiente, </a:t>
            </a:r>
            <a:r>
              <a:rPr lang="es-ES" sz="1700" dirty="0" smtClean="0"/>
              <a:t>Numerosas superficie de céspedes (mayores al 10% del total); Sistema de Riego de alto consumo de agua o en mal estado (defectuoso e inadecuado); No cumple con la sistema de iluminación eficiente y otorguen seguridad a las personas (sin criterios de prevención situacional); Grandes </a:t>
            </a:r>
            <a:r>
              <a:rPr lang="es-ES" sz="1700" dirty="0"/>
              <a:t>superficies de césped, existencia y plantación de especies mal adaptadas, susceptibles de adquirir plagas y enfermedades, selección vegetal inadecuada para el lugar y requerimiento paisajístico, no existe una buena proporción de especies siempre verdes y nativas, falta de continuidad arbórea,  baja biodiversidad vegetal, con especies arbóreas</a:t>
            </a:r>
            <a:r>
              <a:rPr lang="es-ES" sz="1700" dirty="0" smtClean="0"/>
              <a:t>. Nula participación y compromiso de los habitantes y organizaciones comunitarias. Nula gestión de los residuos orgánicos y no orgánicos generados en el uso y mantención del espacio verde.</a:t>
            </a:r>
            <a:endParaRPr lang="es-ES" sz="1700" dirty="0"/>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876" y="-42856"/>
            <a:ext cx="1213209" cy="883997"/>
          </a:xfrm>
          <a:prstGeom prst="rect">
            <a:avLst/>
          </a:prstGeom>
        </p:spPr>
      </p:pic>
    </p:spTree>
    <p:extLst>
      <p:ext uri="{BB962C8B-B14F-4D97-AF65-F5344CB8AC3E}">
        <p14:creationId xmlns:p14="http://schemas.microsoft.com/office/powerpoint/2010/main" val="6102080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sp>
        <p:nvSpPr>
          <p:cNvPr id="11" name="CuadroTexto 10">
            <a:extLst>
              <a:ext uri="{FF2B5EF4-FFF2-40B4-BE49-F238E27FC236}">
                <a16:creationId xmlns:a16="http://schemas.microsoft.com/office/drawing/2014/main" id="{C6BF29A9-94F7-4FAF-AC4C-162519D9D272}"/>
              </a:ext>
            </a:extLst>
          </p:cNvPr>
          <p:cNvSpPr txBox="1"/>
          <p:nvPr/>
        </p:nvSpPr>
        <p:spPr>
          <a:xfrm>
            <a:off x="274004" y="645886"/>
            <a:ext cx="8565873" cy="4048801"/>
          </a:xfrm>
          <a:prstGeom prst="rect">
            <a:avLst/>
          </a:prstGeom>
          <a:noFill/>
        </p:spPr>
        <p:txBody>
          <a:bodyPr wrap="square">
            <a:spAutoFit/>
          </a:bodyPr>
          <a:lstStyle/>
          <a:p>
            <a:pPr algn="just">
              <a:lnSpc>
                <a:spcPct val="107000"/>
              </a:lnSpc>
              <a:spcBef>
                <a:spcPts val="1200"/>
              </a:spcBef>
              <a:spcAft>
                <a:spcPts val="800"/>
              </a:spcAft>
            </a:pPr>
            <a:r>
              <a:rPr lang="es-ES" dirty="0" smtClean="0"/>
              <a:t>		D.5 Estado de Mantención y Cuidado de los Árboles:</a:t>
            </a:r>
          </a:p>
          <a:p>
            <a:pPr algn="just"/>
            <a:endParaRPr lang="es-ES" b="1" dirty="0" smtClean="0"/>
          </a:p>
          <a:p>
            <a:pPr algn="just"/>
            <a:r>
              <a:rPr lang="es-ES" b="1" dirty="0" smtClean="0"/>
              <a:t>3.4 Criterio Espacio </a:t>
            </a:r>
            <a:r>
              <a:rPr lang="es-ES" b="1" dirty="0"/>
              <a:t>sin árboles ni conformado como espacio </a:t>
            </a:r>
            <a:r>
              <a:rPr lang="es-ES" b="1" dirty="0" smtClean="0"/>
              <a:t>verde: </a:t>
            </a:r>
          </a:p>
          <a:p>
            <a:pPr marL="285750" indent="-285750" algn="just">
              <a:buFont typeface="Arial" panose="020B0604020202020204" pitchFamily="34" charset="0"/>
              <a:buChar char="•"/>
            </a:pPr>
            <a:endParaRPr lang="es-ES" sz="1400" dirty="0" smtClean="0"/>
          </a:p>
          <a:p>
            <a:pPr marL="285750" indent="-285750" algn="just">
              <a:buFont typeface="Arial" panose="020B0604020202020204" pitchFamily="34" charset="0"/>
              <a:buChar char="•"/>
            </a:pPr>
            <a:r>
              <a:rPr lang="es-ES" sz="1400" dirty="0" smtClean="0"/>
              <a:t>Sitio eriazo</a:t>
            </a:r>
          </a:p>
          <a:p>
            <a:pPr marL="285750" indent="-285750" algn="just">
              <a:buFont typeface="Arial" panose="020B0604020202020204" pitchFamily="34" charset="0"/>
              <a:buChar char="•"/>
            </a:pPr>
            <a:r>
              <a:rPr lang="es-ES" sz="1400" dirty="0" smtClean="0"/>
              <a:t>Pastizales</a:t>
            </a:r>
          </a:p>
          <a:p>
            <a:pPr marL="285750" indent="-285750" algn="just">
              <a:buFont typeface="Arial" panose="020B0604020202020204" pitchFamily="34" charset="0"/>
              <a:buChar char="•"/>
            </a:pPr>
            <a:r>
              <a:rPr lang="es-ES" sz="1400" dirty="0" smtClean="0"/>
              <a:t>Árboles aislados sin ningún cuidado o mantención</a:t>
            </a:r>
          </a:p>
          <a:p>
            <a:pPr algn="just">
              <a:lnSpc>
                <a:spcPct val="107000"/>
              </a:lnSpc>
              <a:spcBef>
                <a:spcPts val="1200"/>
              </a:spcBef>
              <a:spcAft>
                <a:spcPts val="800"/>
              </a:spcAft>
            </a:pPr>
            <a:r>
              <a:rPr lang="es-ES" sz="1400" dirty="0" smtClean="0"/>
              <a:t>Contexto </a:t>
            </a:r>
            <a:r>
              <a:rPr lang="es-ES" sz="1400" dirty="0"/>
              <a:t>del espacio </a:t>
            </a:r>
            <a:r>
              <a:rPr lang="es-ES" sz="1400" dirty="0" smtClean="0"/>
              <a:t>verde: Espacio sin diseño, sin definición y no cumple con ninguna los criterios definidos como Bueno, regular y Malo.</a:t>
            </a:r>
          </a:p>
          <a:p>
            <a:pPr algn="just">
              <a:lnSpc>
                <a:spcPct val="107000"/>
              </a:lnSpc>
              <a:spcBef>
                <a:spcPts val="1200"/>
              </a:spcBef>
              <a:spcAft>
                <a:spcPts val="800"/>
              </a:spcAft>
            </a:pPr>
            <a:r>
              <a:rPr lang="es-ES" b="1" dirty="0" smtClean="0"/>
              <a:t>3.5 </a:t>
            </a:r>
            <a:r>
              <a:rPr lang="es-ES" b="1" dirty="0"/>
              <a:t>Criterio Espacio sin árboles ni conformado como espacio verde: </a:t>
            </a:r>
          </a:p>
          <a:p>
            <a:pPr algn="just">
              <a:lnSpc>
                <a:spcPct val="107000"/>
              </a:lnSpc>
              <a:spcBef>
                <a:spcPts val="1200"/>
              </a:spcBef>
              <a:spcAft>
                <a:spcPts val="800"/>
              </a:spcAft>
            </a:pPr>
            <a:r>
              <a:rPr lang="es-CL" sz="1400" dirty="0" smtClean="0"/>
              <a:t>Expláyese y justifique respecto a lo que observa, de acuerdo a la clasificación definida en los puntos anteriores.</a:t>
            </a:r>
            <a:endParaRPr lang="es-CL" sz="1400" dirty="0"/>
          </a:p>
          <a:p>
            <a:pPr algn="just">
              <a:lnSpc>
                <a:spcPct val="107000"/>
              </a:lnSpc>
              <a:spcBef>
                <a:spcPts val="1200"/>
              </a:spcBef>
              <a:spcAft>
                <a:spcPts val="800"/>
              </a:spcAft>
            </a:pPr>
            <a:endParaRPr lang="es-ES" sz="1400" dirty="0" smtClean="0"/>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876" y="-42856"/>
            <a:ext cx="1213209" cy="883997"/>
          </a:xfrm>
          <a:prstGeom prst="rect">
            <a:avLst/>
          </a:prstGeom>
        </p:spPr>
      </p:pic>
    </p:spTree>
    <p:extLst>
      <p:ext uri="{BB962C8B-B14F-4D97-AF65-F5344CB8AC3E}">
        <p14:creationId xmlns:p14="http://schemas.microsoft.com/office/powerpoint/2010/main" val="34170795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023620" y="1595616"/>
            <a:ext cx="5617023" cy="2382191"/>
          </a:xfrm>
          <a:prstGeom prst="rect">
            <a:avLst/>
          </a:prstGeom>
        </p:spPr>
        <p:txBody>
          <a:bodyPr wrap="square">
            <a:spAutoFit/>
          </a:bodyPr>
          <a:lstStyle/>
          <a:p>
            <a:pPr>
              <a:lnSpc>
                <a:spcPct val="115000"/>
              </a:lnSpc>
              <a:spcBef>
                <a:spcPts val="1200"/>
              </a:spcBef>
              <a:spcAft>
                <a:spcPts val="1200"/>
              </a:spcAft>
              <a:tabLst>
                <a:tab pos="228600" algn="l"/>
              </a:tabLst>
            </a:pPr>
            <a:r>
              <a:rPr lang="es-CL" sz="18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PARA ENVIAR FICHA </a:t>
            </a:r>
            <a:endParaRPr lang="es-CL"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1200"/>
              </a:spcBef>
              <a:spcAft>
                <a:spcPts val="1200"/>
              </a:spcAft>
            </a:pPr>
            <a:r>
              <a:rPr lang="es-CL" sz="1800" dirty="0">
                <a:effectLst/>
                <a:latin typeface="Calibri" panose="020F0502020204030204" pitchFamily="34" charset="0"/>
                <a:ea typeface="Calibri" panose="020F0502020204030204" pitchFamily="34" charset="0"/>
                <a:cs typeface="Calibri" panose="020F0502020204030204" pitchFamily="34" charset="0"/>
              </a:rPr>
              <a:t>Ahora que ha descargado y rellenado un formulario, siga los pasos indicados a continuación para enviarla, aunque se haya completado sin conexión:</a:t>
            </a:r>
            <a:endParaRPr lang="es-C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r>
              <a:rPr lang="es-CL" sz="1800" dirty="0">
                <a:effectLst/>
                <a:latin typeface="Calibri" panose="020F0502020204030204" pitchFamily="34" charset="0"/>
                <a:ea typeface="Calibri" panose="020F0502020204030204" pitchFamily="34" charset="0"/>
              </a:rPr>
              <a:t>Cuando haya terminado la encuesta, active la marca de verificación situada en la esquina inferior derecha</a:t>
            </a:r>
            <a:endParaRPr lang="es-ES" sz="1400" dirty="0"/>
          </a:p>
        </p:txBody>
      </p:sp>
      <p:pic>
        <p:nvPicPr>
          <p:cNvPr id="17" name="Imagen 16">
            <a:extLst>
              <a:ext uri="{FF2B5EF4-FFF2-40B4-BE49-F238E27FC236}">
                <a16:creationId xmlns:a16="http://schemas.microsoft.com/office/drawing/2014/main" id="{1CA828B7-A52F-4739-97EB-0B7A6585485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51333" y="3801007"/>
            <a:ext cx="408467" cy="353599"/>
          </a:xfrm>
          <a:prstGeom prst="rect">
            <a:avLst/>
          </a:prstGeom>
        </p:spPr>
      </p:pic>
      <p:pic>
        <p:nvPicPr>
          <p:cNvPr id="9" name="Imagen 8"/>
          <p:cNvPicPr>
            <a:picLocks noChangeAspect="1"/>
          </p:cNvPicPr>
          <p:nvPr/>
        </p:nvPicPr>
        <p:blipFill rotWithShape="1">
          <a:blip r:embed="rId5">
            <a:extLst>
              <a:ext uri="{28A0092B-C50C-407E-A947-70E740481C1C}">
                <a14:useLocalDpi xmlns:a14="http://schemas.microsoft.com/office/drawing/2010/main"/>
              </a:ext>
            </a:extLst>
          </a:blip>
          <a:srcRect l="30013" t="1109" r="39383" b="5545"/>
          <a:stretch/>
        </p:blipFill>
        <p:spPr>
          <a:xfrm>
            <a:off x="8182344" y="29498"/>
            <a:ext cx="3982064" cy="6828502"/>
          </a:xfrm>
          <a:prstGeom prst="rect">
            <a:avLst/>
          </a:prstGeom>
        </p:spPr>
      </p:pic>
    </p:spTree>
    <p:extLst>
      <p:ext uri="{BB962C8B-B14F-4D97-AF65-F5344CB8AC3E}">
        <p14:creationId xmlns:p14="http://schemas.microsoft.com/office/powerpoint/2010/main" val="13818770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0" y="1144851"/>
            <a:ext cx="2684939" cy="2622000"/>
          </a:xfrm>
          <a:prstGeom prst="rect">
            <a:avLst/>
          </a:prstGeom>
        </p:spPr>
        <p:txBody>
          <a:bodyPr wrap="square">
            <a:spAutoFit/>
          </a:bodyPr>
          <a:lstStyle/>
          <a:p>
            <a:pPr marL="342900" indent="-342900" algn="just">
              <a:lnSpc>
                <a:spcPct val="115000"/>
              </a:lnSpc>
              <a:spcBef>
                <a:spcPts val="1200"/>
              </a:spcBef>
              <a:spcAft>
                <a:spcPts val="1200"/>
              </a:spcAft>
              <a:buFont typeface="+mj-lt"/>
              <a:buAutoNum type="arabicPeriod" startAt="2"/>
              <a:tabLst>
                <a:tab pos="228600" algn="l"/>
              </a:tabLst>
            </a:pPr>
            <a:r>
              <a:rPr lang="es-CL" sz="1800" dirty="0">
                <a:effectLst/>
                <a:latin typeface="Calibri" panose="020F0502020204030204" pitchFamily="34" charset="0"/>
                <a:ea typeface="Calibri" panose="020F0502020204030204" pitchFamily="34" charset="0"/>
              </a:rPr>
              <a:t>Si el dispositivo dispone de conexión, aparece un cuadro de mensaje con tres opciones: </a:t>
            </a:r>
            <a:r>
              <a:rPr lang="es-CL" sz="1800" i="1" dirty="0">
                <a:effectLst/>
                <a:latin typeface="Calibri" panose="020F0502020204030204" pitchFamily="34" charset="0"/>
                <a:ea typeface="Calibri" panose="020F0502020204030204" pitchFamily="34" charset="0"/>
              </a:rPr>
              <a:t>Enviar ahora </a:t>
            </a:r>
            <a:r>
              <a:rPr lang="es-CL" i="1" dirty="0" smtClean="0">
                <a:latin typeface="Calibri" panose="020F0502020204030204" pitchFamily="34" charset="0"/>
                <a:ea typeface="Calibri" panose="020F0502020204030204" pitchFamily="34" charset="0"/>
              </a:rPr>
              <a:t>, </a:t>
            </a:r>
            <a:r>
              <a:rPr lang="es-CL" sz="1800" i="1" dirty="0" smtClean="0">
                <a:effectLst/>
                <a:latin typeface="Calibri" panose="020F0502020204030204" pitchFamily="34" charset="0"/>
                <a:ea typeface="Calibri" panose="020F0502020204030204" pitchFamily="34" charset="0"/>
              </a:rPr>
              <a:t>Continuar </a:t>
            </a:r>
            <a:r>
              <a:rPr lang="es-CL" sz="1800" i="1" dirty="0">
                <a:effectLst/>
                <a:latin typeface="Calibri" panose="020F0502020204030204" pitchFamily="34" charset="0"/>
                <a:ea typeface="Calibri" panose="020F0502020204030204" pitchFamily="34" charset="0"/>
              </a:rPr>
              <a:t>esta encuesta o Guardar en la Bandeja de Salida</a:t>
            </a:r>
            <a:r>
              <a:rPr lang="es-CL" sz="1800" dirty="0">
                <a:effectLst/>
                <a:latin typeface="Calibri" panose="020F0502020204030204" pitchFamily="34" charset="0"/>
                <a:ea typeface="Calibri" panose="020F0502020204030204" pitchFamily="34" charset="0"/>
              </a:rPr>
              <a:t>. </a:t>
            </a:r>
            <a:endParaRPr lang="es-ES" sz="1400" dirty="0"/>
          </a:p>
        </p:txBody>
      </p:sp>
      <p:sp>
        <p:nvSpPr>
          <p:cNvPr id="11" name="CuadroTexto 10">
            <a:extLst>
              <a:ext uri="{FF2B5EF4-FFF2-40B4-BE49-F238E27FC236}">
                <a16:creationId xmlns:a16="http://schemas.microsoft.com/office/drawing/2014/main" id="{0FD70F50-44CE-4046-AF61-7ABCAE0124C5}"/>
              </a:ext>
            </a:extLst>
          </p:cNvPr>
          <p:cNvSpPr txBox="1"/>
          <p:nvPr/>
        </p:nvSpPr>
        <p:spPr>
          <a:xfrm>
            <a:off x="5978549" y="647043"/>
            <a:ext cx="2479651" cy="4851841"/>
          </a:xfrm>
          <a:prstGeom prst="rect">
            <a:avLst/>
          </a:prstGeom>
          <a:noFill/>
        </p:spPr>
        <p:txBody>
          <a:bodyPr wrap="square">
            <a:spAutoFit/>
          </a:bodyPr>
          <a:lstStyle/>
          <a:p>
            <a:pPr marL="342900" lvl="0" indent="-342900" algn="just">
              <a:lnSpc>
                <a:spcPct val="115000"/>
              </a:lnSpc>
              <a:spcBef>
                <a:spcPts val="1200"/>
              </a:spcBef>
              <a:spcAft>
                <a:spcPts val="200"/>
              </a:spcAft>
              <a:buFont typeface="+mj-lt"/>
              <a:buAutoNum type="arabicPeriod" startAt="3"/>
            </a:pPr>
            <a:r>
              <a:rPr lang="es-CL" sz="1800" dirty="0">
                <a:effectLst/>
                <a:latin typeface="Calibri" panose="020F0502020204030204" pitchFamily="34" charset="0"/>
                <a:ea typeface="Calibri" panose="020F0502020204030204" pitchFamily="34" charset="0"/>
                <a:cs typeface="Calibri" panose="020F0502020204030204" pitchFamily="34" charset="0"/>
              </a:rPr>
              <a:t>Si selecciona enviar ahora, el cuestionario se almacenará en “</a:t>
            </a:r>
            <a:r>
              <a:rPr lang="es-CL" sz="1800" b="1" dirty="0">
                <a:effectLst/>
                <a:latin typeface="Calibri" panose="020F0502020204030204" pitchFamily="34" charset="0"/>
                <a:ea typeface="Calibri" panose="020F0502020204030204" pitchFamily="34" charset="0"/>
                <a:cs typeface="Calibri" panose="020F0502020204030204" pitchFamily="34" charset="0"/>
              </a:rPr>
              <a:t>Enviados</a:t>
            </a:r>
            <a:r>
              <a:rPr lang="es-CL" sz="1800" dirty="0">
                <a:effectLst/>
                <a:latin typeface="Calibri" panose="020F0502020204030204" pitchFamily="34" charset="0"/>
                <a:ea typeface="Calibri" panose="020F0502020204030204" pitchFamily="34" charset="0"/>
                <a:cs typeface="Calibri" panose="020F0502020204030204" pitchFamily="34" charset="0"/>
              </a:rPr>
              <a:t>” o “</a:t>
            </a:r>
            <a:r>
              <a:rPr lang="es-CL" sz="1800" b="1" dirty="0">
                <a:effectLst/>
                <a:latin typeface="Calibri" panose="020F0502020204030204" pitchFamily="34" charset="0"/>
                <a:ea typeface="Calibri" panose="020F0502020204030204" pitchFamily="34" charset="0"/>
                <a:cs typeface="Calibri" panose="020F0502020204030204" pitchFamily="34" charset="0"/>
              </a:rPr>
              <a:t>Bandeja</a:t>
            </a:r>
            <a:r>
              <a:rPr lang="es-CL" sz="1800" dirty="0">
                <a:effectLst/>
                <a:latin typeface="Calibri" panose="020F0502020204030204" pitchFamily="34" charset="0"/>
                <a:ea typeface="Calibri" panose="020F0502020204030204" pitchFamily="34" charset="0"/>
                <a:cs typeface="Calibri" panose="020F0502020204030204" pitchFamily="34" charset="0"/>
              </a:rPr>
              <a:t> de salida” dependiendo si se logró enviar. Si desea llenar otra ficha utilizar el icono “</a:t>
            </a:r>
            <a:r>
              <a:rPr lang="es-CL" sz="1800" b="1" dirty="0">
                <a:effectLst/>
                <a:latin typeface="Calibri" panose="020F0502020204030204" pitchFamily="34" charset="0"/>
                <a:ea typeface="Calibri" panose="020F0502020204030204" pitchFamily="34" charset="0"/>
                <a:cs typeface="Calibri" panose="020F0502020204030204" pitchFamily="34" charset="0"/>
              </a:rPr>
              <a:t>Adquirir</a:t>
            </a:r>
            <a:r>
              <a:rPr lang="es-CL" sz="1800" dirty="0">
                <a:effectLst/>
                <a:latin typeface="Calibri" panose="020F0502020204030204" pitchFamily="34" charset="0"/>
                <a:ea typeface="Calibri" panose="020F0502020204030204" pitchFamily="34" charset="0"/>
                <a:cs typeface="Calibri" panose="020F0502020204030204" pitchFamily="34" charset="0"/>
              </a:rPr>
              <a:t>”, seguir llenando una encuesta guardada use el icono “</a:t>
            </a:r>
            <a:r>
              <a:rPr lang="es-CL" sz="1800" b="1" dirty="0">
                <a:effectLst/>
                <a:latin typeface="Calibri" panose="020F0502020204030204" pitchFamily="34" charset="0"/>
                <a:ea typeface="Calibri" panose="020F0502020204030204" pitchFamily="34" charset="0"/>
                <a:cs typeface="Calibri" panose="020F0502020204030204" pitchFamily="34" charset="0"/>
              </a:rPr>
              <a:t>Borradores</a:t>
            </a:r>
            <a:r>
              <a:rPr lang="es-CL" sz="1800" dirty="0">
                <a:effectLst/>
                <a:latin typeface="Calibri" panose="020F0502020204030204" pitchFamily="34" charset="0"/>
                <a:ea typeface="Calibri" panose="020F0502020204030204" pitchFamily="34" charset="0"/>
                <a:cs typeface="Calibri" panose="020F0502020204030204" pitchFamily="34" charset="0"/>
              </a:rPr>
              <a:t>” </a:t>
            </a:r>
            <a:endParaRPr lang="es-CL"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agen 8">
            <a:extLst>
              <a:ext uri="{FF2B5EF4-FFF2-40B4-BE49-F238E27FC236}">
                <a16:creationId xmlns:a16="http://schemas.microsoft.com/office/drawing/2014/main" id="{ACAEE9E4-221A-45F1-B3C8-09BF9F6126D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9125" r="41250" b="4867"/>
          <a:stretch/>
        </p:blipFill>
        <p:spPr>
          <a:xfrm>
            <a:off x="8569991" y="149485"/>
            <a:ext cx="3611880" cy="6521047"/>
          </a:xfrm>
          <a:prstGeom prst="rect">
            <a:avLst/>
          </a:prstGeom>
        </p:spPr>
      </p:pic>
      <p:pic>
        <p:nvPicPr>
          <p:cNvPr id="12" name="Imagen 11">
            <a:extLst>
              <a:ext uri="{FF2B5EF4-FFF2-40B4-BE49-F238E27FC236}">
                <a16:creationId xmlns:a16="http://schemas.microsoft.com/office/drawing/2014/main" id="{D8ABCDD5-A680-49BF-B79B-1E41F5D9C02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9320" r="41874" b="4934"/>
          <a:stretch/>
        </p:blipFill>
        <p:spPr>
          <a:xfrm>
            <a:off x="2808395" y="145097"/>
            <a:ext cx="3205327" cy="6516459"/>
          </a:xfrm>
          <a:prstGeom prst="rect">
            <a:avLst/>
          </a:prstGeom>
        </p:spPr>
      </p:pic>
    </p:spTree>
    <p:extLst>
      <p:ext uri="{BB962C8B-B14F-4D97-AF65-F5344CB8AC3E}">
        <p14:creationId xmlns:p14="http://schemas.microsoft.com/office/powerpoint/2010/main" val="9820943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337144" y="357139"/>
            <a:ext cx="6432891" cy="1666354"/>
          </a:xfrm>
          <a:prstGeom prst="rect">
            <a:avLst/>
          </a:prstGeom>
        </p:spPr>
        <p:txBody>
          <a:bodyPr wrap="square">
            <a:spAutoFit/>
          </a:bodyPr>
          <a:lstStyle/>
          <a:p>
            <a:pPr marL="182563" lvl="0" indent="-182563" algn="just">
              <a:lnSpc>
                <a:spcPct val="115000"/>
              </a:lnSpc>
              <a:spcBef>
                <a:spcPts val="1200"/>
              </a:spcBef>
              <a:spcAft>
                <a:spcPts val="200"/>
              </a:spcAft>
              <a:buFont typeface="+mj-lt"/>
              <a:buAutoNum type="arabicPeriod" startAt="4"/>
            </a:pPr>
            <a:r>
              <a:rPr lang="es-CL" sz="1800" dirty="0">
                <a:effectLst/>
                <a:latin typeface="Calibri" panose="020F0502020204030204" pitchFamily="34" charset="0"/>
                <a:ea typeface="Calibri" panose="020F0502020204030204" pitchFamily="34" charset="0"/>
                <a:cs typeface="Calibri" panose="020F0502020204030204" pitchFamily="34" charset="0"/>
              </a:rPr>
              <a:t>También puede ir atrás y seleccionar el botón de cierre de la parte superior izquierda para salir de una encuesta incompleta. Con ello, se abre un cuadro de mensaje con tres opciones: perder los cambios, continuar con la encuesta o guardar la encuesta incompleta en Borradores para completarla más tarde.</a:t>
            </a:r>
            <a:endParaRPr lang="es-CL"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44E226FE-4430-42C0-89CD-F3787A22E86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9375" r="41624" b="5089"/>
          <a:stretch/>
        </p:blipFill>
        <p:spPr>
          <a:xfrm>
            <a:off x="8077200" y="252296"/>
            <a:ext cx="3535680" cy="6505807"/>
          </a:xfrm>
          <a:prstGeom prst="rect">
            <a:avLst/>
          </a:prstGeom>
        </p:spPr>
      </p:pic>
      <p:sp>
        <p:nvSpPr>
          <p:cNvPr id="7" name="Globo: flecha izquierda 6">
            <a:extLst>
              <a:ext uri="{FF2B5EF4-FFF2-40B4-BE49-F238E27FC236}">
                <a16:creationId xmlns:a16="http://schemas.microsoft.com/office/drawing/2014/main" id="{74DDBA12-CF75-43F7-93AC-660D425E727C}"/>
              </a:ext>
            </a:extLst>
          </p:cNvPr>
          <p:cNvSpPr/>
          <p:nvPr/>
        </p:nvSpPr>
        <p:spPr>
          <a:xfrm rot="2385599">
            <a:off x="7876507" y="1063396"/>
            <a:ext cx="3854508" cy="1984902"/>
          </a:xfrm>
          <a:prstGeom prst="leftArrowCallou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b="1" dirty="0">
                <a:solidFill>
                  <a:srgbClr val="7030A0"/>
                </a:solidFill>
              </a:rPr>
              <a:t>Al hacer clic en el icono aparece el mensaje que confirma </a:t>
            </a:r>
            <a:r>
              <a:rPr lang="es-CL" b="1" u="sng" dirty="0">
                <a:solidFill>
                  <a:srgbClr val="7030A0"/>
                </a:solidFill>
              </a:rPr>
              <a:t>Cerrar Encuesta</a:t>
            </a:r>
            <a:r>
              <a:rPr lang="es-CL" b="1" dirty="0">
                <a:solidFill>
                  <a:srgbClr val="7030A0"/>
                </a:solidFill>
              </a:rPr>
              <a:t> con las tres alternativas descritas</a:t>
            </a:r>
          </a:p>
        </p:txBody>
      </p:sp>
      <p:pic>
        <p:nvPicPr>
          <p:cNvPr id="8" name="Imagen 7">
            <a:extLst>
              <a:ext uri="{FF2B5EF4-FFF2-40B4-BE49-F238E27FC236}">
                <a16:creationId xmlns:a16="http://schemas.microsoft.com/office/drawing/2014/main" id="{F8108AC3-DB49-45B8-9B73-D85E3E74820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32115" t="27987" r="44260" b="29846"/>
          <a:stretch/>
        </p:blipFill>
        <p:spPr>
          <a:xfrm>
            <a:off x="3224577" y="1986836"/>
            <a:ext cx="2880361" cy="2884328"/>
          </a:xfrm>
          <a:prstGeom prst="rect">
            <a:avLst/>
          </a:prstGeom>
        </p:spPr>
      </p:pic>
      <p:sp>
        <p:nvSpPr>
          <p:cNvPr id="11" name="CuadroTexto 10">
            <a:extLst>
              <a:ext uri="{FF2B5EF4-FFF2-40B4-BE49-F238E27FC236}">
                <a16:creationId xmlns:a16="http://schemas.microsoft.com/office/drawing/2014/main" id="{C2E3AD36-7BA9-4BF8-A62D-F19302A4BA89}"/>
              </a:ext>
            </a:extLst>
          </p:cNvPr>
          <p:cNvSpPr txBox="1"/>
          <p:nvPr/>
        </p:nvSpPr>
        <p:spPr>
          <a:xfrm>
            <a:off x="1337144" y="5301235"/>
            <a:ext cx="6096000" cy="1029256"/>
          </a:xfrm>
          <a:prstGeom prst="rect">
            <a:avLst/>
          </a:prstGeom>
          <a:noFill/>
        </p:spPr>
        <p:txBody>
          <a:bodyPr wrap="square">
            <a:spAutoFit/>
          </a:bodyPr>
          <a:lstStyle/>
          <a:p>
            <a:pPr marL="182563" lvl="0" indent="-182563" algn="just">
              <a:lnSpc>
                <a:spcPct val="115000"/>
              </a:lnSpc>
              <a:spcBef>
                <a:spcPts val="1200"/>
              </a:spcBef>
              <a:spcAft>
                <a:spcPts val="200"/>
              </a:spcAft>
              <a:buFont typeface="+mj-lt"/>
              <a:buAutoNum type="arabicPeriod" startAt="5"/>
            </a:pPr>
            <a:r>
              <a:rPr lang="es-CL" sz="1800" dirty="0">
                <a:effectLst/>
                <a:latin typeface="Calibri" panose="020F0502020204030204" pitchFamily="34" charset="0"/>
                <a:ea typeface="Calibri" panose="020F0502020204030204" pitchFamily="34" charset="0"/>
                <a:cs typeface="Calibri" panose="020F0502020204030204" pitchFamily="34" charset="0"/>
              </a:rPr>
              <a:t>Debe seleccionar </a:t>
            </a:r>
            <a:r>
              <a:rPr lang="es-CL" sz="1800" b="1" dirty="0">
                <a:effectLst/>
                <a:latin typeface="Calibri" panose="020F0502020204030204" pitchFamily="34" charset="0"/>
                <a:ea typeface="Calibri" panose="020F0502020204030204" pitchFamily="34" charset="0"/>
                <a:cs typeface="Calibri" panose="020F0502020204030204" pitchFamily="34" charset="0"/>
              </a:rPr>
              <a:t>Guardar esta encuesta en Borradores si</a:t>
            </a:r>
            <a:r>
              <a:rPr lang="es-CL" sz="1800" dirty="0">
                <a:effectLst/>
                <a:latin typeface="Calibri" panose="020F0502020204030204" pitchFamily="34" charset="0"/>
                <a:ea typeface="Calibri" panose="020F0502020204030204" pitchFamily="34" charset="0"/>
                <a:cs typeface="Calibri" panose="020F0502020204030204" pitchFamily="34" charset="0"/>
              </a:rPr>
              <a:t> no se logra completar la información durante la visita, y se requiera volver otro día a completar la encuesta.</a:t>
            </a:r>
            <a:endParaRPr lang="es-CL"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13900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3945723" y="534226"/>
            <a:ext cx="4318430" cy="2329869"/>
          </a:xfrm>
          <a:prstGeom prst="rect">
            <a:avLst/>
          </a:prstGeom>
        </p:spPr>
        <p:txBody>
          <a:bodyPr wrap="square">
            <a:spAutoFit/>
          </a:bodyPr>
          <a:lstStyle/>
          <a:p>
            <a:pPr>
              <a:lnSpc>
                <a:spcPct val="115000"/>
              </a:lnSpc>
              <a:spcBef>
                <a:spcPts val="1200"/>
              </a:spcBef>
              <a:spcAft>
                <a:spcPts val="1200"/>
              </a:spcAft>
              <a:tabLst>
                <a:tab pos="228600" algn="l"/>
              </a:tabLst>
            </a:pPr>
            <a:r>
              <a:rPr lang="es-CL" sz="16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EDICIÓN DE DATOS ENVIADOS</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es-CL" sz="1600" dirty="0">
                <a:effectLst/>
                <a:latin typeface="Calibri" panose="020F0502020204030204" pitchFamily="34" charset="0"/>
                <a:ea typeface="Calibri" panose="020F0502020204030204" pitchFamily="34" charset="0"/>
                <a:cs typeface="Calibri" panose="020F0502020204030204" pitchFamily="34" charset="0"/>
              </a:rPr>
              <a:t>Los resultados de las encuestas enviadas estarán disponibles en línea automáticamente para su revisión. En algunos casos se informará (coordinador o responsable en escritorio) que la encuesta enviada posee </a:t>
            </a:r>
            <a:r>
              <a:rPr lang="es-CL" sz="1600" b="1" dirty="0">
                <a:effectLst/>
                <a:latin typeface="Calibri" panose="020F0502020204030204" pitchFamily="34" charset="0"/>
                <a:ea typeface="Calibri" panose="020F0502020204030204" pitchFamily="34" charset="0"/>
                <a:cs typeface="Calibri" panose="020F0502020204030204" pitchFamily="34" charset="0"/>
              </a:rPr>
              <a:t>errores en la ubicación, duplicados u otros. Para corregir DEBERÁ editar la información enviada</a:t>
            </a:r>
            <a:r>
              <a:rPr lang="es-CL" sz="1600" b="1" dirty="0" smtClean="0">
                <a:effectLst/>
                <a:latin typeface="Calibri" panose="020F0502020204030204" pitchFamily="34" charset="0"/>
                <a:ea typeface="Calibri" panose="020F0502020204030204" pitchFamily="34" charset="0"/>
                <a:cs typeface="Calibri" panose="020F0502020204030204" pitchFamily="34" charset="0"/>
              </a:rPr>
              <a:t>.</a:t>
            </a:r>
            <a:endParaRPr lang="es-CL" sz="1600" b="1"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7" name="Imagen 6">
            <a:extLst>
              <a:ext uri="{FF2B5EF4-FFF2-40B4-BE49-F238E27FC236}">
                <a16:creationId xmlns:a16="http://schemas.microsoft.com/office/drawing/2014/main" id="{ACAEE9E4-221A-45F1-B3C8-09BF9F6126D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9125" r="41250" b="4867"/>
          <a:stretch/>
        </p:blipFill>
        <p:spPr>
          <a:xfrm>
            <a:off x="0" y="974110"/>
            <a:ext cx="3222193" cy="5817489"/>
          </a:xfrm>
          <a:prstGeom prst="rect">
            <a:avLst/>
          </a:prstGeom>
        </p:spPr>
      </p:pic>
      <p:sp>
        <p:nvSpPr>
          <p:cNvPr id="3" name="Rectángulo redondeado 2"/>
          <p:cNvSpPr/>
          <p:nvPr/>
        </p:nvSpPr>
        <p:spPr>
          <a:xfrm>
            <a:off x="155575" y="6186488"/>
            <a:ext cx="2930525" cy="60511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9" name="Imagen 8"/>
          <p:cNvPicPr>
            <a:picLocks noChangeAspect="1"/>
          </p:cNvPicPr>
          <p:nvPr/>
        </p:nvPicPr>
        <p:blipFill rotWithShape="1">
          <a:blip r:embed="rId6" cstate="email">
            <a:extLst>
              <a:ext uri="{28A0092B-C50C-407E-A947-70E740481C1C}">
                <a14:useLocalDpi xmlns:a14="http://schemas.microsoft.com/office/drawing/2010/main"/>
              </a:ext>
            </a:extLst>
          </a:blip>
          <a:srcRect l="69685" t="960" r="1070" b="5746"/>
          <a:stretch/>
        </p:blipFill>
        <p:spPr>
          <a:xfrm>
            <a:off x="8566149" y="1059838"/>
            <a:ext cx="3278190" cy="5737123"/>
          </a:xfrm>
          <a:prstGeom prst="rect">
            <a:avLst/>
          </a:prstGeom>
        </p:spPr>
      </p:pic>
      <p:sp>
        <p:nvSpPr>
          <p:cNvPr id="6" name="Rectángulo redondeado 5"/>
          <p:cNvSpPr/>
          <p:nvPr/>
        </p:nvSpPr>
        <p:spPr>
          <a:xfrm>
            <a:off x="8566149" y="1228725"/>
            <a:ext cx="3278190" cy="47043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23599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228653" y="974110"/>
            <a:ext cx="4717905" cy="5538504"/>
          </a:xfrm>
          <a:prstGeom prst="rect">
            <a:avLst/>
          </a:prstGeom>
        </p:spPr>
        <p:txBody>
          <a:bodyPr wrap="square">
            <a:spAutoFit/>
          </a:bodyPr>
          <a:lstStyle/>
          <a:p>
            <a:pPr marL="342900" lvl="0" indent="-342900">
              <a:lnSpc>
                <a:spcPct val="115000"/>
              </a:lnSpc>
              <a:spcBef>
                <a:spcPts val="1200"/>
              </a:spcBef>
              <a:buFont typeface="+mj-lt"/>
              <a:buAutoNum type="arabicPeriod"/>
            </a:pPr>
            <a:r>
              <a:rPr lang="es-CL" sz="1500" b="1" u="sng" kern="0" cap="all"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REQUERIMIENTOS TECNOLÓGICOS</a:t>
            </a:r>
            <a:endParaRPr lang="es-CL" sz="1500" b="1" kern="0" cap="all" dirty="0">
              <a:solidFill>
                <a:srgbClr val="7030A0"/>
              </a:solidFill>
              <a:effectLst/>
              <a:latin typeface="Calibri Light" panose="020F0302020204030204" pitchFamily="34" charset="0"/>
              <a:ea typeface="Times New Roman" panose="02020603050405020304" pitchFamily="18" charset="0"/>
              <a:cs typeface="Calibri" panose="020F0502020204030204" pitchFamily="34" charset="0"/>
            </a:endParaRPr>
          </a:p>
          <a:p>
            <a:pPr algn="just" fontAlgn="base">
              <a:lnSpc>
                <a:spcPct val="115000"/>
              </a:lnSpc>
              <a:spcBef>
                <a:spcPts val="1200"/>
              </a:spcBef>
              <a:spcAft>
                <a:spcPts val="1200"/>
              </a:spcAft>
            </a:pPr>
            <a:r>
              <a:rPr lang="es-CL" sz="1500" kern="1200" dirty="0">
                <a:effectLst/>
                <a:latin typeface="Calibri" panose="020F0502020204030204" pitchFamily="34" charset="0"/>
                <a:ea typeface="Verdana" panose="020B0604030504040204" pitchFamily="34" charset="0"/>
                <a:cs typeface="Calibri" panose="020F0502020204030204" pitchFamily="34" charset="0"/>
              </a:rPr>
              <a:t>Para ingresar la información en terreno debe disponer de:</a:t>
            </a:r>
            <a:endParaRPr lang="es-CL" sz="15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15000"/>
              </a:lnSpc>
              <a:spcBef>
                <a:spcPts val="1200"/>
              </a:spcBef>
              <a:buFont typeface="Symbol" panose="05050102010706020507" pitchFamily="18" charset="2"/>
              <a:buChar char=""/>
            </a:pPr>
            <a:r>
              <a:rPr lang="es-CL" sz="1500" kern="1200" dirty="0">
                <a:effectLst/>
                <a:latin typeface="Calibri" panose="020F0502020204030204" pitchFamily="34" charset="0"/>
                <a:ea typeface="Verdana" panose="020B0604030504040204" pitchFamily="34" charset="0"/>
                <a:cs typeface="Calibri" panose="020F0502020204030204" pitchFamily="34" charset="0"/>
              </a:rPr>
              <a:t>Dispositivo digital con acceso a internet (de preferencia): Teléfono celular con sistema Android o IOS, o Tablet con la aplicación SURVEY 123 previamente descargada. En caso de no contar con acceso a internet, las fichas se guardarán y se subirán una vez que disponga de conexión. </a:t>
            </a:r>
            <a:endParaRPr lang="es-CL" sz="15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15000"/>
              </a:lnSpc>
              <a:spcBef>
                <a:spcPts val="1200"/>
              </a:spcBef>
              <a:buFont typeface="Symbol" panose="05050102010706020507" pitchFamily="18" charset="2"/>
              <a:buChar char=""/>
            </a:pPr>
            <a:r>
              <a:rPr lang="es-CL" sz="1500" kern="1200" dirty="0">
                <a:effectLst/>
                <a:latin typeface="Calibri" panose="020F0502020204030204" pitchFamily="34" charset="0"/>
                <a:ea typeface="Verdana" panose="020B0604030504040204" pitchFamily="34" charset="0"/>
                <a:cs typeface="Calibri" panose="020F0502020204030204" pitchFamily="34" charset="0"/>
              </a:rPr>
              <a:t>Por motivos del consumo de batería que genera la aplicación, se recomienda contar con el cargador del celular y/o con batería externa en todo momento del levantamiento. </a:t>
            </a:r>
            <a:endParaRPr lang="es-CL" sz="1500" kern="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15000"/>
              </a:lnSpc>
              <a:spcBef>
                <a:spcPts val="1200"/>
              </a:spcBef>
              <a:spcAft>
                <a:spcPts val="200"/>
              </a:spcAft>
              <a:buFont typeface="Symbol" panose="05050102010706020507" pitchFamily="18" charset="2"/>
              <a:buChar char=""/>
            </a:pPr>
            <a:r>
              <a:rPr lang="es-CL" sz="1500" kern="1200" dirty="0">
                <a:effectLst/>
                <a:latin typeface="Calibri" panose="020F0502020204030204" pitchFamily="34" charset="0"/>
                <a:ea typeface="Verdana" panose="020B0604030504040204" pitchFamily="34" charset="0"/>
                <a:cs typeface="Calibri" panose="020F0502020204030204" pitchFamily="34" charset="0"/>
              </a:rPr>
              <a:t>Copia del presente Instructivo.</a:t>
            </a:r>
            <a:endParaRPr lang="es-CL" sz="1500" kern="10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15000"/>
              </a:lnSpc>
              <a:spcBef>
                <a:spcPts val="1200"/>
              </a:spcBef>
              <a:spcAft>
                <a:spcPts val="1200"/>
              </a:spcAft>
            </a:pPr>
            <a:r>
              <a:rPr lang="es-CL" sz="1500" i="1" kern="1200" dirty="0" smtClean="0">
                <a:effectLst/>
                <a:latin typeface="Calibri" panose="020F0502020204030204" pitchFamily="34" charset="0"/>
                <a:ea typeface="Verdana" panose="020B0604030504040204" pitchFamily="34" charset="0"/>
                <a:cs typeface="Calibri" panose="020F0502020204030204" pitchFamily="34" charset="0"/>
              </a:rPr>
              <a:t>Para </a:t>
            </a:r>
            <a:r>
              <a:rPr lang="es-CL" sz="1500" i="1" kern="1200" dirty="0">
                <a:effectLst/>
                <a:latin typeface="Calibri" panose="020F0502020204030204" pitchFamily="34" charset="0"/>
                <a:ea typeface="Verdana" panose="020B0604030504040204" pitchFamily="34" charset="0"/>
                <a:cs typeface="Calibri" panose="020F0502020204030204" pitchFamily="34" charset="0"/>
              </a:rPr>
              <a:t>su conocimiento los equipos Sony Xperia, Huawei, iPhon 5C y algunas marcas de procedencia China que presentan inconvenientes de funcionamiento con la aplicación. Se recomienda evitar estos dispositivos</a:t>
            </a:r>
            <a:r>
              <a:rPr lang="es-CL" sz="1500" i="1" kern="1200" dirty="0" smtClean="0">
                <a:effectLst/>
                <a:latin typeface="Calibri" panose="020F0502020204030204" pitchFamily="34" charset="0"/>
                <a:ea typeface="Verdana" panose="020B0604030504040204" pitchFamily="34" charset="0"/>
                <a:cs typeface="Calibri" panose="020F0502020204030204" pitchFamily="34" charset="0"/>
              </a:rPr>
              <a:t>.</a:t>
            </a:r>
            <a:endParaRPr lang="es-ES" sz="1500" dirty="0"/>
          </a:p>
        </p:txBody>
      </p:sp>
      <p:sp>
        <p:nvSpPr>
          <p:cNvPr id="11" name="CuadroTexto 10">
            <a:extLst>
              <a:ext uri="{FF2B5EF4-FFF2-40B4-BE49-F238E27FC236}">
                <a16:creationId xmlns:a16="http://schemas.microsoft.com/office/drawing/2014/main" id="{AE29B911-20B0-4DEF-A816-A71D9467FDFD}"/>
              </a:ext>
            </a:extLst>
          </p:cNvPr>
          <p:cNvSpPr txBox="1"/>
          <p:nvPr/>
        </p:nvSpPr>
        <p:spPr>
          <a:xfrm>
            <a:off x="5395808" y="974110"/>
            <a:ext cx="5834167" cy="3295774"/>
          </a:xfrm>
          <a:prstGeom prst="rect">
            <a:avLst/>
          </a:prstGeom>
          <a:noFill/>
        </p:spPr>
        <p:txBody>
          <a:bodyPr wrap="square">
            <a:spAutoFit/>
          </a:bodyPr>
          <a:lstStyle/>
          <a:p>
            <a:pPr marL="342900" lvl="0" indent="-342900">
              <a:lnSpc>
                <a:spcPct val="115000"/>
              </a:lnSpc>
              <a:spcBef>
                <a:spcPts val="1200"/>
              </a:spcBef>
              <a:buFont typeface="+mj-lt"/>
              <a:buAutoNum type="arabicPeriod" startAt="2"/>
            </a:pPr>
            <a:r>
              <a:rPr lang="es-CL" sz="1500" b="1" u="sng" kern="0" cap="all"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APP SURVEY123</a:t>
            </a:r>
            <a:r>
              <a:rPr lang="es-CL" sz="1500" b="1" kern="0" cap="all"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endParaRPr lang="es-CL" sz="1500" b="1" kern="0" cap="all" dirty="0">
              <a:solidFill>
                <a:srgbClr val="7030A0"/>
              </a:solidFill>
              <a:effectLst/>
              <a:latin typeface="Calibri Light" panose="020F0302020204030204" pitchFamily="34" charset="0"/>
              <a:ea typeface="Times New Roman" panose="02020603050405020304" pitchFamily="18" charset="0"/>
              <a:cs typeface="Calibri" panose="020F0502020204030204" pitchFamily="34" charset="0"/>
            </a:endParaRPr>
          </a:p>
          <a:p>
            <a:pPr algn="just">
              <a:lnSpc>
                <a:spcPct val="115000"/>
              </a:lnSpc>
              <a:spcBef>
                <a:spcPts val="1200"/>
              </a:spcBef>
              <a:spcAft>
                <a:spcPts val="1200"/>
              </a:spcAft>
            </a:pPr>
            <a:r>
              <a:rPr lang="es-CL" sz="1500" dirty="0">
                <a:effectLst/>
                <a:ea typeface="Calibri" panose="020F0502020204030204" pitchFamily="34" charset="0"/>
                <a:cs typeface="Calibri" panose="020F0502020204030204" pitchFamily="34" charset="0"/>
              </a:rPr>
              <a:t>Antes de iniciar el trabajo en campo/ escritorio, es necesario que descargue en su dispositivo móvil y/o en su equipo la aplicación que almacena el cuestionario. </a:t>
            </a:r>
            <a:endParaRPr lang="es-CL" sz="1500" dirty="0" smtClean="0">
              <a:effectLst/>
              <a:ea typeface="Calibri" panose="020F0502020204030204" pitchFamily="34" charset="0"/>
              <a:cs typeface="Calibri" panose="020F0502020204030204" pitchFamily="34" charset="0"/>
            </a:endParaRPr>
          </a:p>
          <a:p>
            <a:pPr algn="just">
              <a:lnSpc>
                <a:spcPct val="115000"/>
              </a:lnSpc>
              <a:spcBef>
                <a:spcPts val="1200"/>
              </a:spcBef>
              <a:spcAft>
                <a:spcPts val="1200"/>
              </a:spcAft>
            </a:pPr>
            <a:r>
              <a:rPr lang="es-CL" sz="1500" dirty="0" smtClean="0">
                <a:effectLst/>
                <a:ea typeface="Calibri" panose="020F0502020204030204" pitchFamily="34" charset="0"/>
                <a:cs typeface="Calibri" panose="020F0502020204030204" pitchFamily="34" charset="0"/>
              </a:rPr>
              <a:t>Para </a:t>
            </a:r>
            <a:r>
              <a:rPr lang="es-CL" sz="1500" dirty="0">
                <a:effectLst/>
                <a:ea typeface="Calibri" panose="020F0502020204030204" pitchFamily="34" charset="0"/>
                <a:cs typeface="Calibri" panose="020F0502020204030204" pitchFamily="34" charset="0"/>
              </a:rPr>
              <a:t>abrir una ficha y levantar datos siga las siguientes instrucciones:</a:t>
            </a:r>
            <a:endParaRPr lang="es-CL" sz="1500" dirty="0">
              <a:effectLst/>
              <a:ea typeface="Calibri" panose="020F0502020204030204" pitchFamily="34" charset="0"/>
              <a:cs typeface="Times New Roman" panose="02020603050405020304" pitchFamily="18" charset="0"/>
            </a:endParaRPr>
          </a:p>
          <a:p>
            <a:pPr marL="342900" lvl="0" indent="-342900">
              <a:lnSpc>
                <a:spcPct val="107000"/>
              </a:lnSpc>
              <a:spcBef>
                <a:spcPts val="200"/>
              </a:spcBef>
              <a:spcAft>
                <a:spcPts val="800"/>
              </a:spcAft>
              <a:buFont typeface="+mj-lt"/>
              <a:buAutoNum type="arabicPeriod"/>
            </a:pPr>
            <a:r>
              <a:rPr lang="es-CL" sz="1500" kern="0" dirty="0">
                <a:solidFill>
                  <a:srgbClr val="595959"/>
                </a:solidFill>
                <a:effectLst/>
                <a:ea typeface="Calibri" panose="020F0502020204030204" pitchFamily="34" charset="0"/>
                <a:cs typeface="Calibri" panose="020F0502020204030204" pitchFamily="34" charset="0"/>
              </a:rPr>
              <a:t>Instalar en su dispositivo móvil la aplicación </a:t>
            </a:r>
            <a:r>
              <a:rPr lang="es-CL" sz="1500" b="1" i="1" kern="0" dirty="0" err="1">
                <a:solidFill>
                  <a:srgbClr val="595959"/>
                </a:solidFill>
                <a:effectLst/>
                <a:ea typeface="Calibri" panose="020F0502020204030204" pitchFamily="34" charset="0"/>
                <a:cs typeface="Calibri" panose="020F0502020204030204" pitchFamily="34" charset="0"/>
              </a:rPr>
              <a:t>Survey</a:t>
            </a:r>
            <a:r>
              <a:rPr lang="es-CL" sz="1500" b="1" i="1" kern="0" dirty="0">
                <a:solidFill>
                  <a:srgbClr val="595959"/>
                </a:solidFill>
                <a:effectLst/>
                <a:ea typeface="Calibri" panose="020F0502020204030204" pitchFamily="34" charset="0"/>
                <a:cs typeface="Calibri" panose="020F0502020204030204" pitchFamily="34" charset="0"/>
              </a:rPr>
              <a:t> 123 </a:t>
            </a:r>
            <a:r>
              <a:rPr lang="es-CL" sz="1500" b="1" i="1" kern="0" dirty="0" err="1">
                <a:solidFill>
                  <a:srgbClr val="595959"/>
                </a:solidFill>
                <a:effectLst/>
                <a:ea typeface="Calibri" panose="020F0502020204030204" pitchFamily="34" charset="0"/>
                <a:cs typeface="Calibri" panose="020F0502020204030204" pitchFamily="34" charset="0"/>
              </a:rPr>
              <a:t>for</a:t>
            </a:r>
            <a:r>
              <a:rPr lang="es-CL" sz="1500" b="1" i="1" kern="0" dirty="0">
                <a:solidFill>
                  <a:srgbClr val="595959"/>
                </a:solidFill>
                <a:effectLst/>
                <a:ea typeface="Calibri" panose="020F0502020204030204" pitchFamily="34" charset="0"/>
                <a:cs typeface="Calibri" panose="020F0502020204030204" pitchFamily="34" charset="0"/>
              </a:rPr>
              <a:t> ArcGIS</a:t>
            </a:r>
            <a:r>
              <a:rPr lang="es-CL" sz="1500" kern="0" dirty="0">
                <a:solidFill>
                  <a:srgbClr val="595959"/>
                </a:solidFill>
                <a:effectLst/>
                <a:ea typeface="Calibri" panose="020F0502020204030204" pitchFamily="34" charset="0"/>
                <a:cs typeface="Calibri" panose="020F0502020204030204" pitchFamily="34" charset="0"/>
              </a:rPr>
              <a:t> disponible en Google Play de Android y App Store de IPhone. En el caso de los equipos de escritorio se debe descargar la </a:t>
            </a:r>
            <a:r>
              <a:rPr lang="es-CL" sz="1500" i="1" kern="0" dirty="0">
                <a:solidFill>
                  <a:srgbClr val="595959"/>
                </a:solidFill>
                <a:effectLst/>
                <a:ea typeface="Calibri" panose="020F0502020204030204" pitchFamily="34" charset="0"/>
                <a:cs typeface="Calibri" panose="020F0502020204030204" pitchFamily="34" charset="0"/>
              </a:rPr>
              <a:t>Aplicación de Campo Survey123</a:t>
            </a:r>
            <a:r>
              <a:rPr lang="es-CL" sz="1500" kern="0" dirty="0">
                <a:solidFill>
                  <a:srgbClr val="595959"/>
                </a:solidFill>
                <a:effectLst/>
                <a:ea typeface="Calibri" panose="020F0502020204030204" pitchFamily="34" charset="0"/>
                <a:cs typeface="Calibri" panose="020F0502020204030204" pitchFamily="34" charset="0"/>
              </a:rPr>
              <a:t> desde el sitio </a:t>
            </a:r>
            <a:r>
              <a:rPr lang="es-CL" sz="1500" kern="0" dirty="0">
                <a:solidFill>
                  <a:srgbClr val="595959"/>
                </a:solidFill>
                <a:ea typeface="Calibri" panose="020F0502020204030204" pitchFamily="34" charset="0"/>
                <a:cs typeface="Calibri" panose="020F0502020204030204" pitchFamily="34" charset="0"/>
                <a:hlinkClick r:id="rId4"/>
              </a:rPr>
              <a:t>https://</a:t>
            </a:r>
            <a:r>
              <a:rPr lang="es-CL" sz="1500" kern="0" dirty="0" smtClean="0">
                <a:solidFill>
                  <a:srgbClr val="595959"/>
                </a:solidFill>
                <a:ea typeface="Calibri" panose="020F0502020204030204" pitchFamily="34" charset="0"/>
                <a:cs typeface="Calibri" panose="020F0502020204030204" pitchFamily="34" charset="0"/>
                <a:hlinkClick r:id="rId4"/>
              </a:rPr>
              <a:t>www.esri.com/es-es/arcgis/products/survey123/resources</a:t>
            </a:r>
            <a:r>
              <a:rPr lang="es-CL" sz="1500" kern="0" dirty="0" smtClean="0">
                <a:solidFill>
                  <a:srgbClr val="595959"/>
                </a:solidFill>
                <a:ea typeface="Calibri" panose="020F0502020204030204" pitchFamily="34" charset="0"/>
                <a:cs typeface="Calibri" panose="020F0502020204030204" pitchFamily="34" charset="0"/>
              </a:rPr>
              <a:t>. </a:t>
            </a:r>
            <a:endParaRPr lang="es-CL" sz="1500" kern="1000" dirty="0">
              <a:solidFill>
                <a:srgbClr val="595959"/>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46036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5575" y="980729"/>
            <a:ext cx="7416800" cy="4376583"/>
          </a:xfrm>
          <a:prstGeom prst="rect">
            <a:avLst/>
          </a:prstGeom>
        </p:spPr>
        <p:txBody>
          <a:bodyPr wrap="square">
            <a:spAutoFit/>
          </a:bodyPr>
          <a:lstStyle/>
          <a:p>
            <a:pPr>
              <a:lnSpc>
                <a:spcPct val="115000"/>
              </a:lnSpc>
              <a:spcBef>
                <a:spcPts val="1200"/>
              </a:spcBef>
              <a:spcAft>
                <a:spcPts val="1200"/>
              </a:spcAft>
              <a:tabLst>
                <a:tab pos="228600" algn="l"/>
              </a:tabLst>
            </a:pPr>
            <a:r>
              <a:rPr lang="es-CL" sz="16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EDICIÓN DE DATOS ENVIADOS</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es-CL" sz="1600" dirty="0" smtClean="0">
                <a:effectLst/>
                <a:latin typeface="Calibri" panose="020F0502020204030204" pitchFamily="34" charset="0"/>
                <a:ea typeface="Calibri" panose="020F0502020204030204" pitchFamily="34" charset="0"/>
                <a:cs typeface="Calibri" panose="020F0502020204030204" pitchFamily="34" charset="0"/>
              </a:rPr>
              <a:t>Siga </a:t>
            </a:r>
            <a:r>
              <a:rPr lang="es-CL" sz="1600" dirty="0">
                <a:effectLst/>
                <a:latin typeface="Calibri" panose="020F0502020204030204" pitchFamily="34" charset="0"/>
                <a:ea typeface="Calibri" panose="020F0502020204030204" pitchFamily="34" charset="0"/>
                <a:cs typeface="Calibri" panose="020F0502020204030204" pitchFamily="34" charset="0"/>
              </a:rPr>
              <a:t>los siguientes pasos si ocurre esta situación (o si se percató usted mismo de un error):</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190500" algn="just">
              <a:buFont typeface="+mj-lt"/>
              <a:buAutoNum type="arabicPeriod"/>
            </a:pPr>
            <a:r>
              <a:rPr lang="es-CL" sz="1600" dirty="0">
                <a:effectLst/>
                <a:latin typeface="Calibri" panose="020F0502020204030204" pitchFamily="34" charset="0"/>
                <a:ea typeface="Calibri" panose="020F0502020204030204" pitchFamily="34" charset="0"/>
                <a:cs typeface="Calibri" panose="020F0502020204030204" pitchFamily="34" charset="0"/>
              </a:rPr>
              <a:t>Después de enviar una encuesta, es posible editarla accediendo a ella a través de la pantalla Enviados o bandeja de salida. </a:t>
            </a:r>
          </a:p>
          <a:p>
            <a:pPr marL="533400" lvl="0" indent="-190500" algn="just">
              <a:buFont typeface="+mj-lt"/>
              <a:buAutoNum type="arabicPeriod"/>
            </a:pPr>
            <a:r>
              <a:rPr lang="es-CL" sz="1600" dirty="0">
                <a:effectLst/>
                <a:latin typeface="Calibri" panose="020F0502020204030204" pitchFamily="34" charset="0"/>
                <a:ea typeface="Calibri" panose="020F0502020204030204" pitchFamily="34" charset="0"/>
                <a:cs typeface="Calibri" panose="020F0502020204030204" pitchFamily="34" charset="0"/>
              </a:rPr>
              <a:t>Aparecerá un listado con las encuestas enviadas, identifique la ficha a reenviar.</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190500" algn="just">
              <a:buFont typeface="+mj-lt"/>
              <a:buAutoNum type="arabicPeriod"/>
            </a:pPr>
            <a:r>
              <a:rPr lang="es-CL" sz="1600" dirty="0">
                <a:effectLst/>
                <a:latin typeface="Calibri" panose="020F0502020204030204" pitchFamily="34" charset="0"/>
                <a:ea typeface="Calibri" panose="020F0502020204030204" pitchFamily="34" charset="0"/>
                <a:cs typeface="Calibri" panose="020F0502020204030204" pitchFamily="34" charset="0"/>
              </a:rPr>
              <a:t>Para su reconocimiento cada ficha tendrá el nombre del llamado, nombre del proyecto, región y comuna que usted indico en la sección A. </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190500" algn="just">
              <a:buFont typeface="+mj-lt"/>
              <a:buAutoNum type="arabicPeriod"/>
            </a:pPr>
            <a:r>
              <a:rPr lang="es-CL" sz="1600" dirty="0">
                <a:effectLst/>
                <a:latin typeface="Calibri" panose="020F0502020204030204" pitchFamily="34" charset="0"/>
                <a:ea typeface="Calibri" panose="020F0502020204030204" pitchFamily="34" charset="0"/>
                <a:cs typeface="Calibri" panose="020F0502020204030204" pitchFamily="34" charset="0"/>
              </a:rPr>
              <a:t>Presione la encuesta y edite los datos. </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190500" algn="just">
              <a:buFont typeface="+mj-lt"/>
              <a:buAutoNum type="arabicPeriod"/>
            </a:pPr>
            <a:r>
              <a:rPr lang="es-ES" sz="1600" kern="1000" dirty="0">
                <a:effectLst/>
                <a:latin typeface="Calibri" panose="020F0502020204030204" pitchFamily="34" charset="0"/>
                <a:ea typeface="Calibri" panose="020F0502020204030204" pitchFamily="34" charset="0"/>
                <a:cs typeface="Calibri" panose="020F0502020204030204" pitchFamily="34" charset="0"/>
              </a:rPr>
              <a:t>Cada vez que usted presione una encuesta se abrirá un nuevo menú que le permitirá volver al cuestionario, editarlo y reenviar si es necesario.</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190500" algn="just">
              <a:buFont typeface="+mj-lt"/>
              <a:buAutoNum type="arabicPeriod"/>
            </a:pPr>
            <a:r>
              <a:rPr lang="es-ES" sz="1600" kern="1000" dirty="0">
                <a:effectLst/>
                <a:latin typeface="Calibri" panose="020F0502020204030204" pitchFamily="34" charset="0"/>
                <a:ea typeface="Calibri" panose="020F0502020204030204" pitchFamily="34" charset="0"/>
                <a:cs typeface="Calibri" panose="020F0502020204030204" pitchFamily="34" charset="0"/>
              </a:rPr>
              <a:t>Estas opciones pueden ser utilizada si existen errores en el llenado o desea continuar editando una encuesta incompleta, etc. </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190500" algn="just">
              <a:buFont typeface="+mj-lt"/>
              <a:buAutoNum type="arabicPeriod"/>
            </a:pPr>
            <a:r>
              <a:rPr lang="es-ES" sz="1600" kern="1000" dirty="0">
                <a:effectLst/>
                <a:latin typeface="Calibri" panose="020F0502020204030204" pitchFamily="34" charset="0"/>
                <a:ea typeface="Calibri" panose="020F0502020204030204" pitchFamily="34" charset="0"/>
                <a:cs typeface="Calibri" panose="020F0502020204030204" pitchFamily="34" charset="0"/>
              </a:rPr>
              <a:t>Envié nuevamente la encuesta.</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a:p>
            <a:pPr marL="533400" lvl="0" indent="-190500" algn="just">
              <a:buFont typeface="+mj-lt"/>
              <a:buAutoNum type="arabicPeriod"/>
            </a:pPr>
            <a:r>
              <a:rPr lang="es-ES" sz="1600" kern="1000" dirty="0">
                <a:effectLst/>
                <a:latin typeface="Calibri" panose="020F0502020204030204" pitchFamily="34" charset="0"/>
                <a:ea typeface="Calibri" panose="020F0502020204030204" pitchFamily="34" charset="0"/>
                <a:cs typeface="Calibri" panose="020F0502020204030204" pitchFamily="34" charset="0"/>
              </a:rPr>
              <a:t>Finalmente, vuelva atrás para agregar otro cuestionario y presione el botón capturar.</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p:cNvPicPr>
            <a:picLocks noChangeAspect="1"/>
          </p:cNvPicPr>
          <p:nvPr/>
        </p:nvPicPr>
        <p:blipFill rotWithShape="1">
          <a:blip r:embed="rId5">
            <a:extLst>
              <a:ext uri="{28A0092B-C50C-407E-A947-70E740481C1C}">
                <a14:useLocalDpi xmlns:a14="http://schemas.microsoft.com/office/drawing/2010/main"/>
              </a:ext>
            </a:extLst>
          </a:blip>
          <a:srcRect l="70026" t="907" r="842" b="5746"/>
          <a:stretch/>
        </p:blipFill>
        <p:spPr>
          <a:xfrm>
            <a:off x="8539315" y="0"/>
            <a:ext cx="3790338" cy="6828504"/>
          </a:xfrm>
          <a:prstGeom prst="rect">
            <a:avLst/>
          </a:prstGeom>
        </p:spPr>
      </p:pic>
    </p:spTree>
    <p:extLst>
      <p:ext uri="{BB962C8B-B14F-4D97-AF65-F5344CB8AC3E}">
        <p14:creationId xmlns:p14="http://schemas.microsoft.com/office/powerpoint/2010/main" val="8597401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8" name="CuadroTexto 7">
            <a:extLst>
              <a:ext uri="{FF2B5EF4-FFF2-40B4-BE49-F238E27FC236}">
                <a16:creationId xmlns:a16="http://schemas.microsoft.com/office/drawing/2014/main" id="{17DAC519-463B-4985-91BA-9D82430BF55D}"/>
              </a:ext>
            </a:extLst>
          </p:cNvPr>
          <p:cNvSpPr txBox="1"/>
          <p:nvPr/>
        </p:nvSpPr>
        <p:spPr>
          <a:xfrm>
            <a:off x="1370178" y="534226"/>
            <a:ext cx="4207662" cy="369332"/>
          </a:xfrm>
          <a:prstGeom prst="rect">
            <a:avLst/>
          </a:prstGeom>
          <a:noFill/>
        </p:spPr>
        <p:txBody>
          <a:bodyPr wrap="square">
            <a:spAutoFit/>
          </a:bodyPr>
          <a:lstStyle/>
          <a:p>
            <a:pPr>
              <a:spcBef>
                <a:spcPts val="1200"/>
              </a:spcBef>
              <a:spcAft>
                <a:spcPts val="1200"/>
              </a:spcAft>
            </a:pPr>
            <a:r>
              <a:rPr lang="es-CL"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VISOR DE INFORMACIÓN</a:t>
            </a:r>
            <a:endParaRPr lang="es-CL" sz="9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0CBEA0A7-9930-480A-B133-D73C738652E8}"/>
              </a:ext>
            </a:extLst>
          </p:cNvPr>
          <p:cNvSpPr txBox="1"/>
          <p:nvPr/>
        </p:nvSpPr>
        <p:spPr>
          <a:xfrm>
            <a:off x="1138166" y="1451916"/>
            <a:ext cx="9328398" cy="4076501"/>
          </a:xfrm>
          <a:prstGeom prst="rect">
            <a:avLst/>
          </a:prstGeom>
          <a:noFill/>
        </p:spPr>
        <p:txBody>
          <a:bodyPr wrap="square">
            <a:spAutoFit/>
          </a:bodyPr>
          <a:lstStyle/>
          <a:p>
            <a:pPr marL="635000" lvl="2" indent="-177800" fontAlgn="base">
              <a:lnSpc>
                <a:spcPct val="115000"/>
              </a:lnSpc>
              <a:buFont typeface="+mj-lt"/>
              <a:buAutoNum type="arabicPeriod"/>
            </a:pPr>
            <a:r>
              <a:rPr lang="es-CL" sz="1600" b="1" u="none" strike="noStrike" kern="0" spc="0" dirty="0">
                <a:ln>
                  <a:noFill/>
                </a:ln>
                <a:effectLst>
                  <a:glow>
                    <a:srgbClr val="000000"/>
                  </a:glow>
                  <a:outerShdw sx="0" sy="0">
                    <a:srgbClr val="000000"/>
                  </a:outerShdw>
                  <a:reflection stA="0" endPos="0" fadeDir="0" sx="0" sy="0"/>
                </a:effectLst>
                <a:ea typeface="Times New Roman" panose="02020603050405020304" pitchFamily="18" charset="0"/>
                <a:cs typeface="Calibri" panose="020F0502020204030204" pitchFamily="34" charset="0"/>
              </a:rPr>
              <a:t>Contenido</a:t>
            </a:r>
          </a:p>
          <a:p>
            <a:pPr>
              <a:tabLst>
                <a:tab pos="2403475" algn="l"/>
              </a:tabLst>
            </a:pPr>
            <a:r>
              <a:rPr lang="es-CL" sz="1500" dirty="0">
                <a:effectLst/>
                <a:ea typeface="Calibri" panose="020F0502020204030204" pitchFamily="34" charset="0"/>
                <a:cs typeface="Calibri" panose="020F0502020204030204" pitchFamily="34" charset="0"/>
              </a:rPr>
              <a:t>El visor de información contiene antecedentes complementarios que pueden ser útil para el llenado de la ficha de diagnóstico.</a:t>
            </a:r>
            <a:endParaRPr lang="es-CL" sz="1500" dirty="0">
              <a:effectLst/>
              <a:ea typeface="Calibri" panose="020F0502020204030204" pitchFamily="34" charset="0"/>
              <a:cs typeface="Times New Roman" panose="02020603050405020304" pitchFamily="18" charset="0"/>
            </a:endParaRPr>
          </a:p>
          <a:p>
            <a:pPr>
              <a:tabLst>
                <a:tab pos="2403475" algn="l"/>
              </a:tabLst>
            </a:pPr>
            <a:r>
              <a:rPr lang="es-CL" sz="1500" dirty="0">
                <a:effectLst/>
                <a:ea typeface="Calibri" panose="020F0502020204030204" pitchFamily="34" charset="0"/>
                <a:cs typeface="Calibri" panose="020F0502020204030204" pitchFamily="34" charset="0"/>
              </a:rPr>
              <a:t>Para acceder a él se debe ingresar al link </a:t>
            </a:r>
            <a:endParaRPr lang="es-CL" sz="1500" dirty="0" smtClean="0">
              <a:effectLst/>
              <a:ea typeface="Calibri" panose="020F0502020204030204" pitchFamily="34" charset="0"/>
              <a:cs typeface="Calibri" panose="020F0502020204030204" pitchFamily="34" charset="0"/>
            </a:endParaRPr>
          </a:p>
          <a:p>
            <a:pPr>
              <a:tabLst>
                <a:tab pos="2403475" algn="l"/>
              </a:tabLst>
            </a:pPr>
            <a:r>
              <a:rPr lang="es-CL" u="sng" dirty="0">
                <a:hlinkClick r:id="rId5"/>
              </a:rPr>
              <a:t>http://minvu.maps.arcgis.com/apps/webappviewer/index.html?id=d895df492f474e2db3f60970ebc3ce12</a:t>
            </a:r>
            <a:r>
              <a:rPr lang="es-CL" dirty="0"/>
              <a:t> </a:t>
            </a:r>
            <a:r>
              <a:rPr lang="es-CL" sz="1500" dirty="0" smtClean="0">
                <a:effectLst/>
                <a:ea typeface="Calibri" panose="020F0502020204030204" pitchFamily="34" charset="0"/>
                <a:cs typeface="Calibri" panose="020F0502020204030204" pitchFamily="34" charset="0"/>
              </a:rPr>
              <a:t>, </a:t>
            </a:r>
            <a:r>
              <a:rPr lang="es-CL" sz="1500" dirty="0">
                <a:effectLst/>
                <a:ea typeface="Calibri" panose="020F0502020204030204" pitchFamily="34" charset="0"/>
                <a:cs typeface="Calibri" panose="020F0502020204030204" pitchFamily="34" charset="0"/>
              </a:rPr>
              <a:t>para ingresar se debe hacer utilizando el siguiente usuario:</a:t>
            </a:r>
            <a:r>
              <a:rPr lang="es-CL" sz="1500" dirty="0">
                <a:ea typeface="Calibri" panose="020F0502020204030204" pitchFamily="34" charset="0"/>
                <a:cs typeface="Times New Roman" panose="02020603050405020304" pitchFamily="18" charset="0"/>
              </a:rPr>
              <a:t> </a:t>
            </a:r>
            <a:r>
              <a:rPr lang="es-CL" sz="1500" dirty="0">
                <a:effectLst/>
                <a:ea typeface="Calibri" panose="020F0502020204030204" pitchFamily="34" charset="0"/>
                <a:cs typeface="Calibri" panose="020F0502020204030204" pitchFamily="34" charset="0"/>
              </a:rPr>
              <a:t>Usuario: </a:t>
            </a:r>
            <a:r>
              <a:rPr lang="es-CL" sz="1500" dirty="0" err="1" smtClean="0">
                <a:effectLst/>
                <a:ea typeface="Calibri" panose="020F0502020204030204" pitchFamily="34" charset="0"/>
                <a:cs typeface="Calibri" panose="020F0502020204030204" pitchFamily="34" charset="0"/>
              </a:rPr>
              <a:t>diagnostico_tecnico</a:t>
            </a:r>
            <a:r>
              <a:rPr lang="es-CL" sz="1500" dirty="0" smtClean="0">
                <a:effectLst/>
                <a:ea typeface="Calibri" panose="020F0502020204030204" pitchFamily="34" charset="0"/>
                <a:cs typeface="Calibri" panose="020F0502020204030204" pitchFamily="34" charset="0"/>
              </a:rPr>
              <a:t> </a:t>
            </a:r>
            <a:r>
              <a:rPr lang="es-CL" sz="1500" dirty="0">
                <a:effectLst/>
                <a:ea typeface="Calibri" panose="020F0502020204030204" pitchFamily="34" charset="0"/>
                <a:cs typeface="Calibri" panose="020F0502020204030204" pitchFamily="34" charset="0"/>
              </a:rPr>
              <a:t>y Clave: </a:t>
            </a:r>
            <a:r>
              <a:rPr lang="es-CL" sz="1500" dirty="0" smtClean="0">
                <a:effectLst/>
                <a:ea typeface="Calibri" panose="020F0502020204030204" pitchFamily="34" charset="0"/>
                <a:cs typeface="Calibri" panose="020F0502020204030204" pitchFamily="34" charset="0"/>
              </a:rPr>
              <a:t>capitulo1</a:t>
            </a:r>
            <a:endParaRPr lang="es-CL" sz="1500" dirty="0">
              <a:effectLst/>
              <a:ea typeface="Calibri" panose="020F0502020204030204" pitchFamily="34" charset="0"/>
              <a:cs typeface="Times New Roman" panose="02020603050405020304" pitchFamily="18" charset="0"/>
            </a:endParaRPr>
          </a:p>
          <a:p>
            <a:pPr marL="800100" lvl="1" indent="-342900" fontAlgn="base">
              <a:lnSpc>
                <a:spcPct val="115000"/>
              </a:lnSpc>
              <a:buFont typeface="+mj-lt"/>
              <a:buAutoNum type="arabicPeriod" startAt="2"/>
            </a:pPr>
            <a:endParaRPr lang="es-CL" sz="1500" b="1" u="none" strike="noStrike" kern="0" spc="0" dirty="0">
              <a:ln>
                <a:noFill/>
              </a:ln>
              <a:effectLst>
                <a:glow>
                  <a:srgbClr val="000000"/>
                </a:glow>
                <a:outerShdw sx="0" sy="0">
                  <a:srgbClr val="000000"/>
                </a:outerShdw>
                <a:reflection stA="0" endPos="0" fadeDir="0" sx="0" sy="0"/>
              </a:effectLst>
              <a:ea typeface="Times New Roman" panose="02020603050405020304" pitchFamily="18" charset="0"/>
              <a:cs typeface="Calibri" panose="020F0502020204030204" pitchFamily="34" charset="0"/>
            </a:endParaRPr>
          </a:p>
          <a:p>
            <a:pPr marL="800100" lvl="1" indent="-342900" fontAlgn="base">
              <a:lnSpc>
                <a:spcPct val="115000"/>
              </a:lnSpc>
              <a:buFont typeface="+mj-lt"/>
              <a:buAutoNum type="arabicPeriod" startAt="2"/>
            </a:pPr>
            <a:r>
              <a:rPr lang="es-CL" sz="1500" b="1" u="none" strike="noStrike" kern="0" spc="0" dirty="0">
                <a:ln>
                  <a:noFill/>
                </a:ln>
                <a:effectLst>
                  <a:glow>
                    <a:srgbClr val="000000"/>
                  </a:glow>
                  <a:outerShdw sx="0" sy="0">
                    <a:srgbClr val="000000"/>
                  </a:outerShdw>
                  <a:reflection stA="0" endPos="0" fadeDir="0" sx="0" sy="0"/>
                </a:effectLst>
                <a:ea typeface="Times New Roman" panose="02020603050405020304" pitchFamily="18" charset="0"/>
                <a:cs typeface="Calibri" panose="020F0502020204030204" pitchFamily="34" charset="0"/>
              </a:rPr>
              <a:t>Información disponible</a:t>
            </a:r>
          </a:p>
          <a:p>
            <a:pPr lvl="0" algn="just">
              <a:spcBef>
                <a:spcPts val="600"/>
              </a:spcBef>
            </a:pPr>
            <a:r>
              <a:rPr lang="es-ES" sz="1500" b="1" kern="1000" dirty="0">
                <a:effectLst/>
                <a:ea typeface="Calibri" panose="020F0502020204030204" pitchFamily="34" charset="0"/>
                <a:cs typeface="Calibri" panose="020F0502020204030204" pitchFamily="34" charset="0"/>
              </a:rPr>
              <a:t>Áreas verdes:</a:t>
            </a:r>
            <a:r>
              <a:rPr lang="es-ES" sz="1500" kern="1000" dirty="0">
                <a:effectLst/>
                <a:ea typeface="Calibri" panose="020F0502020204030204" pitchFamily="34" charset="0"/>
                <a:cs typeface="Calibri" panose="020F0502020204030204" pitchFamily="34" charset="0"/>
              </a:rPr>
              <a:t> información de AAVV cuya superficie parte en </a:t>
            </a:r>
            <a:r>
              <a:rPr lang="es-ES" sz="1500" kern="1000" dirty="0" smtClean="0">
                <a:effectLst/>
                <a:ea typeface="Calibri" panose="020F0502020204030204" pitchFamily="34" charset="0"/>
                <a:cs typeface="Calibri" panose="020F0502020204030204" pitchFamily="34" charset="0"/>
              </a:rPr>
              <a:t>350 </a:t>
            </a:r>
            <a:r>
              <a:rPr lang="es-ES" sz="1500" kern="1000" dirty="0">
                <a:effectLst/>
                <a:ea typeface="Calibri" panose="020F0502020204030204" pitchFamily="34" charset="0"/>
                <a:cs typeface="Calibri" panose="020F0502020204030204" pitchFamily="34" charset="0"/>
              </a:rPr>
              <a:t>m2, proporcionada por el Instituto Nacional de Estadísticas, enero 2019.</a:t>
            </a:r>
            <a:endParaRPr lang="es-CL" sz="1500" kern="1000" dirty="0">
              <a:ea typeface="Calibri" panose="020F0502020204030204" pitchFamily="34" charset="0"/>
              <a:cs typeface="Times New Roman" panose="02020603050405020304" pitchFamily="18" charset="0"/>
            </a:endParaRPr>
          </a:p>
          <a:p>
            <a:pPr lvl="0" algn="just">
              <a:spcBef>
                <a:spcPts val="600"/>
              </a:spcBef>
            </a:pPr>
            <a:r>
              <a:rPr lang="es-ES" sz="1500" b="1" kern="1000" dirty="0">
                <a:effectLst/>
                <a:ea typeface="Calibri" panose="020F0502020204030204" pitchFamily="34" charset="0"/>
                <a:cs typeface="Calibri" panose="020F0502020204030204" pitchFamily="34" charset="0"/>
              </a:rPr>
              <a:t>Unidad Vecinal:</a:t>
            </a:r>
            <a:r>
              <a:rPr lang="es-ES" sz="1500" kern="1000" dirty="0">
                <a:effectLst/>
                <a:ea typeface="Calibri" panose="020F0502020204030204" pitchFamily="34" charset="0"/>
                <a:cs typeface="Calibri" panose="020F0502020204030204" pitchFamily="34" charset="0"/>
              </a:rPr>
              <a:t> límite de las unidades vecinales, contienen el nombre e información de población. Información proporcionada por MDS.</a:t>
            </a:r>
            <a:endParaRPr lang="es-CL" sz="1500" kern="1000" dirty="0">
              <a:effectLst/>
              <a:ea typeface="Calibri" panose="020F0502020204030204" pitchFamily="34" charset="0"/>
              <a:cs typeface="Times New Roman" panose="02020603050405020304" pitchFamily="18" charset="0"/>
            </a:endParaRPr>
          </a:p>
          <a:p>
            <a:pPr lvl="0" algn="just">
              <a:spcBef>
                <a:spcPts val="600"/>
              </a:spcBef>
            </a:pPr>
            <a:r>
              <a:rPr lang="es-ES" sz="1500" b="1" kern="1000" dirty="0" smtClean="0">
                <a:effectLst/>
                <a:ea typeface="Calibri" panose="020F0502020204030204" pitchFamily="34" charset="0"/>
                <a:cs typeface="Calibri" panose="020F0502020204030204" pitchFamily="34" charset="0"/>
              </a:rPr>
              <a:t>Límite </a:t>
            </a:r>
            <a:r>
              <a:rPr lang="es-ES" sz="1500" b="1" kern="1000" dirty="0">
                <a:effectLst/>
                <a:ea typeface="Calibri" panose="020F0502020204030204" pitchFamily="34" charset="0"/>
                <a:cs typeface="Calibri" panose="020F0502020204030204" pitchFamily="34" charset="0"/>
              </a:rPr>
              <a:t>Urbano Censal:</a:t>
            </a:r>
            <a:r>
              <a:rPr lang="es-ES" sz="1500" kern="1000" dirty="0">
                <a:effectLst/>
                <a:ea typeface="Calibri" panose="020F0502020204030204" pitchFamily="34" charset="0"/>
                <a:cs typeface="Calibri" panose="020F0502020204030204" pitchFamily="34" charset="0"/>
              </a:rPr>
              <a:t> Límite operativa que utiliza el Instituto Nacional de Estadísticas, que diferencia el área urbana de la rural.</a:t>
            </a:r>
            <a:endParaRPr lang="es-CL" sz="1500" kern="1000" dirty="0">
              <a:effectLst/>
              <a:ea typeface="Calibri" panose="020F0502020204030204" pitchFamily="34" charset="0"/>
              <a:cs typeface="Times New Roman" panose="02020603050405020304" pitchFamily="18" charset="0"/>
            </a:endParaRPr>
          </a:p>
          <a:p>
            <a:pPr lvl="0" algn="just">
              <a:spcBef>
                <a:spcPts val="600"/>
              </a:spcBef>
            </a:pPr>
            <a:endParaRPr lang="es-CL" sz="1500" kern="1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58149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8" name="CuadroTexto 7">
            <a:extLst>
              <a:ext uri="{FF2B5EF4-FFF2-40B4-BE49-F238E27FC236}">
                <a16:creationId xmlns:a16="http://schemas.microsoft.com/office/drawing/2014/main" id="{17DAC519-463B-4985-91BA-9D82430BF55D}"/>
              </a:ext>
            </a:extLst>
          </p:cNvPr>
          <p:cNvSpPr txBox="1"/>
          <p:nvPr/>
        </p:nvSpPr>
        <p:spPr>
          <a:xfrm>
            <a:off x="1370178" y="427492"/>
            <a:ext cx="4207662" cy="369332"/>
          </a:xfrm>
          <a:prstGeom prst="rect">
            <a:avLst/>
          </a:prstGeom>
          <a:noFill/>
        </p:spPr>
        <p:txBody>
          <a:bodyPr wrap="square">
            <a:spAutoFit/>
          </a:bodyPr>
          <a:lstStyle/>
          <a:p>
            <a:pPr>
              <a:spcBef>
                <a:spcPts val="1200"/>
              </a:spcBef>
              <a:spcAft>
                <a:spcPts val="1200"/>
              </a:spcAft>
            </a:pPr>
            <a:r>
              <a:rPr lang="es-CL"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VISOR DE INFORMACIÓN</a:t>
            </a:r>
            <a:endParaRPr lang="es-CL" sz="9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0CBEA0A7-9930-480A-B133-D73C738652E8}"/>
              </a:ext>
            </a:extLst>
          </p:cNvPr>
          <p:cNvSpPr txBox="1"/>
          <p:nvPr/>
        </p:nvSpPr>
        <p:spPr>
          <a:xfrm>
            <a:off x="460375" y="974110"/>
            <a:ext cx="10923905" cy="1175706"/>
          </a:xfrm>
          <a:prstGeom prst="rect">
            <a:avLst/>
          </a:prstGeom>
          <a:noFill/>
        </p:spPr>
        <p:txBody>
          <a:bodyPr wrap="square">
            <a:spAutoFit/>
          </a:bodyPr>
          <a:lstStyle/>
          <a:p>
            <a:pPr marL="365125" lvl="1" indent="-365125" fontAlgn="base">
              <a:lnSpc>
                <a:spcPct val="115000"/>
              </a:lnSpc>
              <a:spcBef>
                <a:spcPts val="1200"/>
              </a:spcBef>
              <a:spcAft>
                <a:spcPts val="1200"/>
              </a:spcAft>
              <a:buFont typeface="Times New Roman" panose="02020603050405020304" pitchFamily="18" charset="0"/>
              <a:buAutoNum type="arabicPeriod"/>
            </a:pPr>
            <a:r>
              <a:rPr lang="es-CL" sz="1600" b="1" u="none" strike="noStrike" kern="0" spc="0" dirty="0">
                <a:ln>
                  <a:noFill/>
                </a:ln>
                <a:solidFill>
                  <a:srgbClr val="2F5496"/>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Características del visor</a:t>
            </a:r>
          </a:p>
          <a:p>
            <a:pPr>
              <a:spcBef>
                <a:spcPts val="1200"/>
              </a:spcBef>
              <a:spcAft>
                <a:spcPts val="1200"/>
              </a:spcAft>
            </a:pPr>
            <a:r>
              <a:rPr lang="es-CL" sz="1600" dirty="0">
                <a:effectLst/>
                <a:latin typeface="Calibri" panose="020F0502020204030204" pitchFamily="34" charset="0"/>
                <a:ea typeface="Calibri" panose="020F0502020204030204" pitchFamily="34" charset="0"/>
                <a:cs typeface="Calibri" panose="020F0502020204030204" pitchFamily="34" charset="0"/>
              </a:rPr>
              <a:t>La interfaz del visor está compuesta por cuatro zonas: visualizador, Conjunto de Herramientas, coberturas y tabla de atributos. Éstas se pueden observar en la siguiente gráfica:</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uadroTexto 14">
            <a:extLst>
              <a:ext uri="{FF2B5EF4-FFF2-40B4-BE49-F238E27FC236}">
                <a16:creationId xmlns:a16="http://schemas.microsoft.com/office/drawing/2014/main" id="{FCE99190-CD7C-46CE-A583-7A571610488D}"/>
              </a:ext>
            </a:extLst>
          </p:cNvPr>
          <p:cNvSpPr txBox="1"/>
          <p:nvPr/>
        </p:nvSpPr>
        <p:spPr>
          <a:xfrm>
            <a:off x="7101840" y="2327102"/>
            <a:ext cx="4846320" cy="2585323"/>
          </a:xfrm>
          <a:prstGeom prst="rect">
            <a:avLst/>
          </a:prstGeom>
          <a:noFill/>
        </p:spPr>
        <p:txBody>
          <a:bodyPr wrap="square">
            <a:spAutoFit/>
          </a:bodyPr>
          <a:lstStyle/>
          <a:p>
            <a:pPr marL="342900" lvl="0" indent="-342900">
              <a:spcBef>
                <a:spcPts val="200"/>
              </a:spcBef>
              <a:buFont typeface="Symbol" panose="05050102010706020507" pitchFamily="18" charset="2"/>
              <a:buChar char=""/>
              <a:tabLst>
                <a:tab pos="2403475" algn="l"/>
              </a:tabLst>
            </a:pPr>
            <a:r>
              <a:rPr lang="es-ES" sz="1800" b="1"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Zona 1 Visualizador:</a:t>
            </a:r>
            <a:r>
              <a:rPr lang="es-ES" sz="1800"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es donde se visualiza la información territorial.</a:t>
            </a:r>
            <a:endParaRPr lang="es-CL" sz="14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403475" algn="l"/>
              </a:tabLst>
            </a:pPr>
            <a:r>
              <a:rPr lang="es-ES" sz="1800" b="1"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Zona 2 Conjunto de Herramientas:</a:t>
            </a:r>
            <a:r>
              <a:rPr lang="es-ES" sz="1800"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herramientas que permiten.</a:t>
            </a:r>
            <a:endParaRPr lang="es-CL" sz="14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403475" algn="l"/>
              </a:tabLst>
            </a:pPr>
            <a:r>
              <a:rPr lang="es-ES" sz="1800" b="1"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Zona 3 Coberturas:</a:t>
            </a:r>
            <a:r>
              <a:rPr lang="es-ES" sz="1800"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simbología, activación de categoría y añadir datos.</a:t>
            </a:r>
            <a:endParaRPr lang="es-CL" sz="14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200"/>
              </a:spcAft>
              <a:buFont typeface="Symbol" panose="05050102010706020507" pitchFamily="18" charset="2"/>
              <a:buChar char=""/>
              <a:tabLst>
                <a:tab pos="2403475" algn="l"/>
              </a:tabLst>
            </a:pPr>
            <a:r>
              <a:rPr lang="es-ES" sz="1800" b="1"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Zona 4 Tabla de atributos:</a:t>
            </a:r>
            <a:r>
              <a:rPr lang="es-ES" sz="1800"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muestra la base de datos la información disponible. Desde la extensión actual del mapa.</a:t>
            </a:r>
            <a:endParaRPr lang="es-CL" sz="14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2422776"/>
            <a:ext cx="7129891" cy="3540767"/>
          </a:xfrm>
          <a:prstGeom prst="rect">
            <a:avLst/>
          </a:prstGeom>
        </p:spPr>
      </p:pic>
    </p:spTree>
    <p:extLst>
      <p:ext uri="{BB962C8B-B14F-4D97-AF65-F5344CB8AC3E}">
        <p14:creationId xmlns:p14="http://schemas.microsoft.com/office/powerpoint/2010/main" val="12984971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8" name="CuadroTexto 7">
            <a:extLst>
              <a:ext uri="{FF2B5EF4-FFF2-40B4-BE49-F238E27FC236}">
                <a16:creationId xmlns:a16="http://schemas.microsoft.com/office/drawing/2014/main" id="{17DAC519-463B-4985-91BA-9D82430BF55D}"/>
              </a:ext>
            </a:extLst>
          </p:cNvPr>
          <p:cNvSpPr txBox="1"/>
          <p:nvPr/>
        </p:nvSpPr>
        <p:spPr>
          <a:xfrm>
            <a:off x="1370178" y="427492"/>
            <a:ext cx="4207662" cy="369332"/>
          </a:xfrm>
          <a:prstGeom prst="rect">
            <a:avLst/>
          </a:prstGeom>
          <a:noFill/>
        </p:spPr>
        <p:txBody>
          <a:bodyPr wrap="square">
            <a:spAutoFit/>
          </a:bodyPr>
          <a:lstStyle/>
          <a:p>
            <a:pPr>
              <a:spcBef>
                <a:spcPts val="1200"/>
              </a:spcBef>
              <a:spcAft>
                <a:spcPts val="1200"/>
              </a:spcAft>
            </a:pPr>
            <a:r>
              <a:rPr lang="es-CL"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VISOR DE INFORMACIÓN</a:t>
            </a:r>
            <a:endParaRPr lang="es-CL" sz="9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0CBEA0A7-9930-480A-B133-D73C738652E8}"/>
              </a:ext>
            </a:extLst>
          </p:cNvPr>
          <p:cNvSpPr txBox="1"/>
          <p:nvPr/>
        </p:nvSpPr>
        <p:spPr>
          <a:xfrm>
            <a:off x="155575" y="974110"/>
            <a:ext cx="11880850" cy="584775"/>
          </a:xfrm>
          <a:prstGeom prst="rect">
            <a:avLst/>
          </a:prstGeom>
          <a:noFill/>
        </p:spPr>
        <p:txBody>
          <a:bodyPr wrap="square">
            <a:spAutoFit/>
          </a:bodyPr>
          <a:lstStyle/>
          <a:p>
            <a:pPr>
              <a:spcBef>
                <a:spcPts val="1200"/>
              </a:spcBef>
              <a:spcAft>
                <a:spcPts val="1200"/>
              </a:spcAft>
              <a:tabLst>
                <a:tab pos="2403475" algn="l"/>
              </a:tabLst>
            </a:pPr>
            <a:r>
              <a:rPr lang="es-CL" sz="1600" dirty="0">
                <a:effectLst/>
                <a:latin typeface="Calibri" panose="020F0502020204030204" pitchFamily="34" charset="0"/>
                <a:ea typeface="Calibri" panose="020F0502020204030204" pitchFamily="34" charset="0"/>
                <a:cs typeface="Calibri" panose="020F0502020204030204" pitchFamily="34" charset="0"/>
              </a:rPr>
              <a:t>El conjunto de herramientas está compuesto por un set de opciones que permiten optimizar el trabajo, los que se pueden apreciar siguiente imagen:</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FB37C323-A002-43CB-9798-8ED534A0207F}"/>
              </a:ext>
            </a:extLst>
          </p:cNvPr>
          <p:cNvSpPr txBox="1"/>
          <p:nvPr/>
        </p:nvSpPr>
        <p:spPr>
          <a:xfrm>
            <a:off x="4602576" y="1610596"/>
            <a:ext cx="6096000" cy="1595309"/>
          </a:xfrm>
          <a:prstGeom prst="rect">
            <a:avLst/>
          </a:prstGeom>
          <a:noFill/>
        </p:spPr>
        <p:txBody>
          <a:bodyPr wrap="square">
            <a:spAutoFit/>
          </a:bodyPr>
          <a:lstStyle/>
          <a:p>
            <a:r>
              <a:rPr lang="es-CL"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Donde:</a:t>
            </a:r>
            <a:endParaRPr lang="es-CL" sz="1600" dirty="0">
              <a:solidFill>
                <a:srgbClr val="000000"/>
              </a:solidFill>
              <a:effectLst/>
              <a:latin typeface="Calibri" panose="020F0502020204030204" pitchFamily="34" charset="0"/>
              <a:ea typeface="Calibri" panose="020F0502020204030204" pitchFamily="34" charset="0"/>
            </a:endParaRPr>
          </a:p>
          <a:p>
            <a:pPr marL="342900" lvl="0" indent="-342900">
              <a:spcAft>
                <a:spcPts val="75"/>
              </a:spcAft>
              <a:buFont typeface="+mj-lt"/>
              <a:buAutoNum type="alphaLcPeriod"/>
            </a:pPr>
            <a:r>
              <a:rPr lang="es-CL"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Buscador de lugar, se puede ingresar dirección, comuna, región, etc.</a:t>
            </a:r>
            <a:endParaRPr lang="es-CL" sz="1600" dirty="0">
              <a:solidFill>
                <a:srgbClr val="000000"/>
              </a:solidFill>
              <a:effectLst/>
              <a:latin typeface="Calibri" panose="020F0502020204030204" pitchFamily="34" charset="0"/>
              <a:ea typeface="Calibri" panose="020F0502020204030204" pitchFamily="34" charset="0"/>
            </a:endParaRPr>
          </a:p>
          <a:p>
            <a:pPr marL="342900" lvl="0" indent="-342900">
              <a:spcAft>
                <a:spcPts val="75"/>
              </a:spcAft>
              <a:buFont typeface="+mj-lt"/>
              <a:buAutoNum type="alphaLcPeriod"/>
            </a:pPr>
            <a:r>
              <a:rPr lang="es-CL"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Zoom de la imagen.</a:t>
            </a:r>
            <a:endParaRPr lang="es-CL" sz="1600" dirty="0">
              <a:solidFill>
                <a:srgbClr val="000000"/>
              </a:solidFill>
              <a:effectLst/>
              <a:latin typeface="Calibri" panose="020F0502020204030204" pitchFamily="34" charset="0"/>
              <a:ea typeface="Calibri" panose="020F0502020204030204" pitchFamily="34" charset="0"/>
            </a:endParaRPr>
          </a:p>
          <a:p>
            <a:pPr marL="342900" lvl="0" indent="-342900">
              <a:spcAft>
                <a:spcPts val="75"/>
              </a:spcAft>
              <a:buFont typeface="+mj-lt"/>
              <a:buAutoNum type="alphaLcPeriod"/>
            </a:pPr>
            <a:r>
              <a:rPr lang="es-CL" sz="1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Conocimiento de la Situación: permite </a:t>
            </a:r>
            <a:r>
              <a:rPr lang="es-CL"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buscar </a:t>
            </a:r>
            <a:r>
              <a:rPr lang="es-CL" sz="1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áreas verdes </a:t>
            </a:r>
            <a:r>
              <a:rPr lang="es-CL"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en una zona de influencia de una dirección o ubicación definida</a:t>
            </a:r>
            <a:r>
              <a:rPr lang="es-CL" sz="1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s-CL" sz="1600" dirty="0">
              <a:solidFill>
                <a:srgbClr val="000000"/>
              </a:solidFill>
              <a:effectLst/>
              <a:latin typeface="Calibri" panose="020F0502020204030204" pitchFamily="34" charset="0"/>
              <a:ea typeface="Calibri" panose="020F0502020204030204" pitchFamily="34" charset="0"/>
            </a:endParaRPr>
          </a:p>
        </p:txBody>
      </p:sp>
      <p:sp>
        <p:nvSpPr>
          <p:cNvPr id="12" name="CuadroTexto 11">
            <a:extLst>
              <a:ext uri="{FF2B5EF4-FFF2-40B4-BE49-F238E27FC236}">
                <a16:creationId xmlns:a16="http://schemas.microsoft.com/office/drawing/2014/main" id="{0003C0C0-F31F-401B-8039-85D5EE515330}"/>
              </a:ext>
            </a:extLst>
          </p:cNvPr>
          <p:cNvSpPr txBox="1"/>
          <p:nvPr/>
        </p:nvSpPr>
        <p:spPr>
          <a:xfrm>
            <a:off x="164513" y="3619203"/>
            <a:ext cx="11880849" cy="1052596"/>
          </a:xfrm>
          <a:prstGeom prst="rect">
            <a:avLst/>
          </a:prstGeom>
          <a:noFill/>
        </p:spPr>
        <p:txBody>
          <a:bodyPr wrap="square">
            <a:spAutoFit/>
          </a:bodyPr>
          <a:lstStyle/>
          <a:p>
            <a:pPr marL="441325" lvl="1" indent="-349250" fontAlgn="base">
              <a:lnSpc>
                <a:spcPct val="115000"/>
              </a:lnSpc>
              <a:spcBef>
                <a:spcPts val="1200"/>
              </a:spcBef>
              <a:spcAft>
                <a:spcPts val="1200"/>
              </a:spcAft>
              <a:buFont typeface="+mj-lt"/>
              <a:buAutoNum type="arabicPeriod" startAt="2"/>
            </a:pPr>
            <a:r>
              <a:rPr lang="es-CL" sz="1600" b="1" u="none" strike="noStrike" kern="0" spc="0" dirty="0">
                <a:ln>
                  <a:noFill/>
                </a:ln>
                <a:solidFill>
                  <a:srgbClr val="2F5496"/>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Herramientas específicas</a:t>
            </a:r>
          </a:p>
          <a:p>
            <a:pPr algn="just"/>
            <a:r>
              <a:rPr lang="es-CL" sz="1600" b="1" dirty="0" smtClean="0">
                <a:effectLst/>
                <a:latin typeface="Calibri" panose="020F0502020204030204" pitchFamily="34" charset="0"/>
                <a:ea typeface="Calibri" panose="020F0502020204030204" pitchFamily="34" charset="0"/>
              </a:rPr>
              <a:t>Conocimiento de la situación.</a:t>
            </a:r>
            <a:r>
              <a:rPr lang="es-CL" sz="1600" dirty="0" smtClean="0">
                <a:effectLst/>
                <a:latin typeface="Calibri" panose="020F0502020204030204" pitchFamily="34" charset="0"/>
                <a:ea typeface="Calibri" panose="020F0502020204030204" pitchFamily="34" charset="0"/>
              </a:rPr>
              <a:t> </a:t>
            </a:r>
            <a:r>
              <a:rPr lang="es-CL" sz="1600" dirty="0">
                <a:effectLst/>
                <a:latin typeface="Calibri" panose="020F0502020204030204" pitchFamily="34" charset="0"/>
                <a:ea typeface="Calibri" panose="020F0502020204030204" pitchFamily="34" charset="0"/>
              </a:rPr>
              <a:t>Para poder verificar la distancia a </a:t>
            </a:r>
            <a:r>
              <a:rPr lang="es-CL" sz="1600" dirty="0" smtClean="0">
                <a:effectLst/>
                <a:latin typeface="Calibri" panose="020F0502020204030204" pitchFamily="34" charset="0"/>
                <a:ea typeface="Calibri" panose="020F0502020204030204" pitchFamily="34" charset="0"/>
              </a:rPr>
              <a:t>las áreas verdes , </a:t>
            </a:r>
            <a:r>
              <a:rPr lang="es-CL" sz="1600" dirty="0">
                <a:effectLst/>
                <a:latin typeface="Calibri" panose="020F0502020204030204" pitchFamily="34" charset="0"/>
                <a:ea typeface="Calibri" panose="020F0502020204030204" pitchFamily="34" charset="0"/>
              </a:rPr>
              <a:t>se puede utilizar está herramienta. Haga clic en el icono </a:t>
            </a:r>
            <a:r>
              <a:rPr lang="es-CL" sz="1600" dirty="0" smtClean="0">
                <a:effectLst/>
                <a:latin typeface="Calibri" panose="020F0502020204030204" pitchFamily="34" charset="0"/>
                <a:ea typeface="Calibri" panose="020F0502020204030204" pitchFamily="34" charset="0"/>
              </a:rPr>
              <a:t>para </a:t>
            </a:r>
            <a:r>
              <a:rPr lang="es-CL" sz="1600" dirty="0">
                <a:effectLst/>
                <a:latin typeface="Calibri" panose="020F0502020204030204" pitchFamily="34" charset="0"/>
                <a:ea typeface="Calibri" panose="020F0502020204030204" pitchFamily="34" charset="0"/>
              </a:rPr>
              <a:t>abrirlo           </a:t>
            </a:r>
            <a:r>
              <a:rPr lang="es-CL" sz="1600" dirty="0" smtClean="0">
                <a:effectLst/>
                <a:latin typeface="Calibri" panose="020F0502020204030204" pitchFamily="34" charset="0"/>
                <a:ea typeface="Calibri" panose="020F0502020204030204" pitchFamily="34" charset="0"/>
              </a:rPr>
              <a:t> </a:t>
            </a:r>
            <a:r>
              <a:rPr lang="es-ES" sz="1800" kern="1000" dirty="0" smtClean="0">
                <a:effectLst/>
                <a:latin typeface="Calibri" panose="020F0502020204030204" pitchFamily="34" charset="0"/>
                <a:ea typeface="Calibri" panose="020F0502020204030204" pitchFamily="34" charset="0"/>
                <a:cs typeface="Calibri" panose="020F0502020204030204" pitchFamily="34" charset="0"/>
              </a:rPr>
              <a:t>y </a:t>
            </a:r>
            <a:r>
              <a:rPr lang="es-ES" sz="1800" kern="1000" dirty="0">
                <a:effectLst/>
                <a:latin typeface="Calibri" panose="020F0502020204030204" pitchFamily="34" charset="0"/>
                <a:ea typeface="Calibri" panose="020F0502020204030204" pitchFamily="34" charset="0"/>
                <a:cs typeface="Calibri" panose="020F0502020204030204" pitchFamily="34" charset="0"/>
              </a:rPr>
              <a:t>se desplegara la siguiente ventana de configuración.</a:t>
            </a:r>
            <a:endParaRPr lang="es-CL" sz="1600" dirty="0"/>
          </a:p>
        </p:txBody>
      </p:sp>
      <p:sp>
        <p:nvSpPr>
          <p:cNvPr id="18" name="CuadroTexto 17">
            <a:extLst>
              <a:ext uri="{FF2B5EF4-FFF2-40B4-BE49-F238E27FC236}">
                <a16:creationId xmlns:a16="http://schemas.microsoft.com/office/drawing/2014/main" id="{708DD582-FD4B-4305-BA27-057BFADBE4D0}"/>
              </a:ext>
            </a:extLst>
          </p:cNvPr>
          <p:cNvSpPr txBox="1"/>
          <p:nvPr/>
        </p:nvSpPr>
        <p:spPr>
          <a:xfrm>
            <a:off x="4404455" y="4576263"/>
            <a:ext cx="7631969" cy="2108269"/>
          </a:xfrm>
          <a:prstGeom prst="rect">
            <a:avLst/>
          </a:prstGeom>
          <a:noFill/>
        </p:spPr>
        <p:txBody>
          <a:bodyPr wrap="square">
            <a:spAutoFit/>
          </a:bodyPr>
          <a:lstStyle/>
          <a:p>
            <a:pPr marL="228600">
              <a:spcBef>
                <a:spcPts val="600"/>
              </a:spcBef>
            </a:pPr>
            <a:r>
              <a:rPr lang="es-ES" sz="1400" kern="1000" dirty="0" smtClean="0">
                <a:effectLst/>
                <a:latin typeface="Calibri" panose="020F0502020204030204" pitchFamily="34" charset="0"/>
                <a:ea typeface="Calibri" panose="020F0502020204030204" pitchFamily="34" charset="0"/>
                <a:cs typeface="Calibri" panose="020F0502020204030204" pitchFamily="34" charset="0"/>
              </a:rPr>
              <a:t>Donde:</a:t>
            </a:r>
          </a:p>
          <a:p>
            <a:pPr marL="177800" indent="-177800" algn="just">
              <a:spcBef>
                <a:spcPts val="600"/>
              </a:spcBef>
              <a:buFont typeface="+mj-lt"/>
              <a:buAutoNum type="alphaLcPeriod"/>
            </a:pPr>
            <a:r>
              <a:rPr lang="es-CL" sz="1400" dirty="0" smtClean="0">
                <a:effectLst/>
                <a:latin typeface="Calibri" panose="020F0502020204030204" pitchFamily="34" charset="0"/>
                <a:ea typeface="Calibri" panose="020F0502020204030204" pitchFamily="34" charset="0"/>
              </a:rPr>
              <a:t>Permite dibujar un punto y se creara automáticamente el área de influencia de 350 mts, identificando la áreas verdes al interior del circulo. Cada área verde dirá su superficie en mts2 .</a:t>
            </a:r>
          </a:p>
          <a:p>
            <a:pPr marL="177800" indent="-177800" algn="just">
              <a:buFont typeface="+mj-lt"/>
              <a:buAutoNum type="alphaLcPeriod"/>
            </a:pPr>
            <a:r>
              <a:rPr lang="es-CL" sz="1400" dirty="0">
                <a:latin typeface="Calibri" panose="020F0502020204030204" pitchFamily="34" charset="0"/>
                <a:ea typeface="Calibri" panose="020F0502020204030204" pitchFamily="34" charset="0"/>
              </a:rPr>
              <a:t>Permite dibujar </a:t>
            </a:r>
            <a:r>
              <a:rPr lang="es-CL" sz="1400" dirty="0" smtClean="0">
                <a:latin typeface="Calibri" panose="020F0502020204030204" pitchFamily="34" charset="0"/>
                <a:ea typeface="Calibri" panose="020F0502020204030204" pitchFamily="34" charset="0"/>
              </a:rPr>
              <a:t>una línea </a:t>
            </a:r>
            <a:r>
              <a:rPr lang="es-CL" sz="1400" dirty="0">
                <a:latin typeface="Calibri" panose="020F0502020204030204" pitchFamily="34" charset="0"/>
                <a:ea typeface="Calibri" panose="020F0502020204030204" pitchFamily="34" charset="0"/>
              </a:rPr>
              <a:t>y se creara automáticamente el área de influencia de 350 mts, identificando la áreas </a:t>
            </a:r>
            <a:r>
              <a:rPr lang="es-CL" sz="1400" dirty="0" smtClean="0">
                <a:latin typeface="Calibri" panose="020F0502020204030204" pitchFamily="34" charset="0"/>
                <a:ea typeface="Calibri" panose="020F0502020204030204" pitchFamily="34" charset="0"/>
              </a:rPr>
              <a:t>verdes al interior del circulo.</a:t>
            </a:r>
          </a:p>
          <a:p>
            <a:pPr marL="177800" indent="-177800" algn="just">
              <a:buFont typeface="+mj-lt"/>
              <a:buAutoNum type="alphaLcPeriod"/>
            </a:pPr>
            <a:r>
              <a:rPr lang="es-CL" sz="1400" dirty="0" smtClean="0">
                <a:latin typeface="Calibri" panose="020F0502020204030204" pitchFamily="34" charset="0"/>
                <a:ea typeface="Calibri" panose="020F0502020204030204" pitchFamily="34" charset="0"/>
              </a:rPr>
              <a:t>Permite dibujar un polígono y se creara automáticamente el área de influencia de 350 mts, identificando la áreas verdes al interior del circulo</a:t>
            </a:r>
            <a:endParaRPr lang="es-CL" sz="1400" dirty="0" smtClean="0">
              <a:effectLst/>
              <a:latin typeface="Calibri" panose="020F0502020204030204" pitchFamily="34" charset="0"/>
              <a:ea typeface="Calibri" panose="020F0502020204030204" pitchFamily="34" charset="0"/>
            </a:endParaRPr>
          </a:p>
          <a:p>
            <a:pPr marL="177800" indent="-177800" algn="just">
              <a:buFont typeface="+mj-lt"/>
              <a:buAutoNum type="alphaLcPeriod"/>
            </a:pPr>
            <a:r>
              <a:rPr lang="es-ES" sz="1400" kern="1000" dirty="0" smtClean="0">
                <a:effectLst/>
                <a:latin typeface="Calibri" panose="020F0502020204030204" pitchFamily="34" charset="0"/>
                <a:ea typeface="Calibri" panose="020F0502020204030204" pitchFamily="34" charset="0"/>
                <a:cs typeface="Calibri" panose="020F0502020204030204" pitchFamily="34" charset="0"/>
              </a:rPr>
              <a:t>De </a:t>
            </a:r>
            <a:r>
              <a:rPr lang="es-ES" sz="1400" kern="1000" dirty="0">
                <a:effectLst/>
                <a:latin typeface="Calibri" panose="020F0502020204030204" pitchFamily="34" charset="0"/>
                <a:ea typeface="Calibri" panose="020F0502020204030204" pitchFamily="34" charset="0"/>
                <a:cs typeface="Calibri" panose="020F0502020204030204" pitchFamily="34" charset="0"/>
              </a:rPr>
              <a:t>forma predeterminada la herramienta </a:t>
            </a:r>
            <a:r>
              <a:rPr lang="es-ES" sz="1400" kern="1000" dirty="0" smtClean="0">
                <a:effectLst/>
                <a:latin typeface="Calibri" panose="020F0502020204030204" pitchFamily="34" charset="0"/>
                <a:ea typeface="Calibri" panose="020F0502020204030204" pitchFamily="34" charset="0"/>
                <a:cs typeface="Calibri" panose="020F0502020204030204" pitchFamily="34" charset="0"/>
              </a:rPr>
              <a:t>permite </a:t>
            </a:r>
            <a:r>
              <a:rPr lang="es-ES" sz="1400" kern="1000" dirty="0">
                <a:effectLst/>
                <a:latin typeface="Calibri" panose="020F0502020204030204" pitchFamily="34" charset="0"/>
                <a:ea typeface="Calibri" panose="020F0502020204030204" pitchFamily="34" charset="0"/>
                <a:cs typeface="Calibri" panose="020F0502020204030204" pitchFamily="34" charset="0"/>
              </a:rPr>
              <a:t>crear una zona de influencia de </a:t>
            </a:r>
            <a:r>
              <a:rPr lang="es-ES" sz="1400" kern="1000" dirty="0" smtClean="0">
                <a:effectLst/>
                <a:latin typeface="Calibri" panose="020F0502020204030204" pitchFamily="34" charset="0"/>
                <a:ea typeface="Calibri" panose="020F0502020204030204" pitchFamily="34" charset="0"/>
                <a:cs typeface="Calibri" panose="020F0502020204030204" pitchFamily="34" charset="0"/>
              </a:rPr>
              <a:t>350 </a:t>
            </a:r>
            <a:r>
              <a:rPr lang="es-ES" sz="1400" kern="1000" dirty="0">
                <a:effectLst/>
                <a:latin typeface="Calibri" panose="020F0502020204030204" pitchFamily="34" charset="0"/>
                <a:ea typeface="Calibri" panose="020F0502020204030204" pitchFamily="34" charset="0"/>
                <a:cs typeface="Calibri" panose="020F0502020204030204" pitchFamily="34" charset="0"/>
              </a:rPr>
              <a:t>mts (de acuerdo a la pregunta de la Ficha) una vez que se define la </a:t>
            </a:r>
            <a:r>
              <a:rPr lang="es-ES" sz="1400" kern="1000" dirty="0" smtClean="0">
                <a:effectLst/>
                <a:latin typeface="Calibri" panose="020F0502020204030204" pitchFamily="34" charset="0"/>
                <a:ea typeface="Calibri" panose="020F0502020204030204" pitchFamily="34" charset="0"/>
                <a:cs typeface="Calibri" panose="020F0502020204030204" pitchFamily="34" charset="0"/>
              </a:rPr>
              <a:t>ubicación.</a:t>
            </a:r>
            <a:endParaRPr lang="es-CL" sz="1400" dirty="0"/>
          </a:p>
        </p:txBody>
      </p:sp>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6991" y="1482040"/>
            <a:ext cx="2877736" cy="2224041"/>
          </a:xfrm>
          <a:prstGeom prst="rect">
            <a:avLst/>
          </a:prstGeom>
        </p:spPr>
      </p:pic>
      <p:pic>
        <p:nvPicPr>
          <p:cNvPr id="14" name="Imagen 1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64390" y="4378889"/>
            <a:ext cx="493819" cy="347502"/>
          </a:xfrm>
          <a:prstGeom prst="rect">
            <a:avLst/>
          </a:prstGeom>
        </p:spPr>
      </p:pic>
      <p:pic>
        <p:nvPicPr>
          <p:cNvPr id="21" name="Imagen 2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8977" y="5032175"/>
            <a:ext cx="4239942" cy="1691729"/>
          </a:xfrm>
          <a:prstGeom prst="rect">
            <a:avLst/>
          </a:prstGeom>
        </p:spPr>
      </p:pic>
    </p:spTree>
    <p:extLst>
      <p:ext uri="{BB962C8B-B14F-4D97-AF65-F5344CB8AC3E}">
        <p14:creationId xmlns:p14="http://schemas.microsoft.com/office/powerpoint/2010/main" val="12309295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8" name="CuadroTexto 7">
            <a:extLst>
              <a:ext uri="{FF2B5EF4-FFF2-40B4-BE49-F238E27FC236}">
                <a16:creationId xmlns:a16="http://schemas.microsoft.com/office/drawing/2014/main" id="{17DAC519-463B-4985-91BA-9D82430BF55D}"/>
              </a:ext>
            </a:extLst>
          </p:cNvPr>
          <p:cNvSpPr txBox="1"/>
          <p:nvPr/>
        </p:nvSpPr>
        <p:spPr>
          <a:xfrm>
            <a:off x="1370178" y="306099"/>
            <a:ext cx="4207662" cy="369332"/>
          </a:xfrm>
          <a:prstGeom prst="rect">
            <a:avLst/>
          </a:prstGeom>
          <a:noFill/>
        </p:spPr>
        <p:txBody>
          <a:bodyPr wrap="square">
            <a:spAutoFit/>
          </a:bodyPr>
          <a:lstStyle/>
          <a:p>
            <a:pPr>
              <a:spcBef>
                <a:spcPts val="1200"/>
              </a:spcBef>
              <a:spcAft>
                <a:spcPts val="1200"/>
              </a:spcAft>
            </a:pPr>
            <a:r>
              <a:rPr lang="es-CL"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VISOR DE INFORMACIÓN</a:t>
            </a:r>
            <a:endParaRPr lang="es-CL" sz="9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0CBEA0A7-9930-480A-B133-D73C738652E8}"/>
              </a:ext>
            </a:extLst>
          </p:cNvPr>
          <p:cNvSpPr txBox="1"/>
          <p:nvPr/>
        </p:nvSpPr>
        <p:spPr>
          <a:xfrm>
            <a:off x="955343" y="751251"/>
            <a:ext cx="10383217" cy="923330"/>
          </a:xfrm>
          <a:prstGeom prst="rect">
            <a:avLst/>
          </a:prstGeom>
          <a:noFill/>
        </p:spPr>
        <p:txBody>
          <a:bodyPr wrap="square">
            <a:spAutoFit/>
          </a:bodyPr>
          <a:lstStyle/>
          <a:p>
            <a:pPr marL="228600" algn="just">
              <a:spcBef>
                <a:spcPts val="1200"/>
              </a:spcBef>
              <a:spcAft>
                <a:spcPts val="1200"/>
              </a:spcAft>
            </a:pPr>
            <a:r>
              <a:rPr lang="es-CL" sz="1800" dirty="0">
                <a:effectLst/>
                <a:latin typeface="Calibri" panose="020F0502020204030204" pitchFamily="34" charset="0"/>
                <a:ea typeface="Calibri" panose="020F0502020204030204" pitchFamily="34" charset="0"/>
                <a:cs typeface="Calibri" panose="020F0502020204030204" pitchFamily="34" charset="0"/>
              </a:rPr>
              <a:t>En ejemplo que se muestra en la imagen, al localizar el </a:t>
            </a:r>
            <a:r>
              <a:rPr lang="es-CL" sz="1800" dirty="0" smtClean="0">
                <a:effectLst/>
                <a:latin typeface="Calibri" panose="020F0502020204030204" pitchFamily="34" charset="0"/>
                <a:ea typeface="Calibri" panose="020F0502020204030204" pitchFamily="34" charset="0"/>
                <a:cs typeface="Calibri" panose="020F0502020204030204" pitchFamily="34" charset="0"/>
              </a:rPr>
              <a:t>punto en Calle Serrano 15 (MINVU), </a:t>
            </a:r>
            <a:r>
              <a:rPr lang="es-CL" sz="1800" dirty="0">
                <a:effectLst/>
                <a:latin typeface="Calibri" panose="020F0502020204030204" pitchFamily="34" charset="0"/>
                <a:ea typeface="Calibri" panose="020F0502020204030204" pitchFamily="34" charset="0"/>
                <a:cs typeface="Calibri" panose="020F0502020204030204" pitchFamily="34" charset="0"/>
              </a:rPr>
              <a:t>se genera automáticamente el radio de influencia de 350 metros. Dentro del área, se encuentra </a:t>
            </a:r>
            <a:r>
              <a:rPr lang="es-CL" sz="1800" dirty="0" smtClean="0">
                <a:effectLst/>
                <a:latin typeface="Calibri" panose="020F0502020204030204" pitchFamily="34" charset="0"/>
                <a:ea typeface="Calibri" panose="020F0502020204030204" pitchFamily="34" charset="0"/>
                <a:cs typeface="Calibri" panose="020F0502020204030204" pitchFamily="34" charset="0"/>
              </a:rPr>
              <a:t>3 áreas verdes definidas por el INE. Para exportar a Excel presionar el siguiente icono</a:t>
            </a:r>
            <a:endParaRPr lang="es-CL"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p:cNvPicPr>
            <a:picLocks noChangeAspect="1"/>
          </p:cNvPicPr>
          <p:nvPr/>
        </p:nvPicPr>
        <p:blipFill rotWithShape="1">
          <a:blip r:embed="rId5" cstate="email">
            <a:extLst>
              <a:ext uri="{28A0092B-C50C-407E-A947-70E740481C1C}">
                <a14:useLocalDpi xmlns:a14="http://schemas.microsoft.com/office/drawing/2010/main"/>
              </a:ext>
            </a:extLst>
          </a:blip>
          <a:srcRect l="630" t="7976" r="456" b="4994"/>
          <a:stretch/>
        </p:blipFill>
        <p:spPr>
          <a:xfrm>
            <a:off x="1370178" y="1750401"/>
            <a:ext cx="9980276" cy="4937008"/>
          </a:xfrm>
          <a:prstGeom prst="rect">
            <a:avLst/>
          </a:prstGeom>
        </p:spPr>
      </p:pic>
      <p:pic>
        <p:nvPicPr>
          <p:cNvPr id="5" name="Imagen 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831064" y="1337481"/>
            <a:ext cx="328878" cy="337100"/>
          </a:xfrm>
          <a:prstGeom prst="rect">
            <a:avLst/>
          </a:prstGeom>
        </p:spPr>
      </p:pic>
    </p:spTree>
    <p:extLst>
      <p:ext uri="{BB962C8B-B14F-4D97-AF65-F5344CB8AC3E}">
        <p14:creationId xmlns:p14="http://schemas.microsoft.com/office/powerpoint/2010/main" val="37732458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8" name="CuadroTexto 7">
            <a:extLst>
              <a:ext uri="{FF2B5EF4-FFF2-40B4-BE49-F238E27FC236}">
                <a16:creationId xmlns:a16="http://schemas.microsoft.com/office/drawing/2014/main" id="{17DAC519-463B-4985-91BA-9D82430BF55D}"/>
              </a:ext>
            </a:extLst>
          </p:cNvPr>
          <p:cNvSpPr txBox="1"/>
          <p:nvPr/>
        </p:nvSpPr>
        <p:spPr>
          <a:xfrm>
            <a:off x="1370177" y="534226"/>
            <a:ext cx="5557095" cy="369332"/>
          </a:xfrm>
          <a:prstGeom prst="rect">
            <a:avLst/>
          </a:prstGeom>
          <a:noFill/>
        </p:spPr>
        <p:txBody>
          <a:bodyPr wrap="square">
            <a:spAutoFit/>
          </a:bodyPr>
          <a:lstStyle/>
          <a:p>
            <a:pPr>
              <a:spcBef>
                <a:spcPts val="1200"/>
              </a:spcBef>
              <a:spcAft>
                <a:spcPts val="1200"/>
              </a:spcAft>
            </a:pPr>
            <a:r>
              <a:rPr lang="es-CL"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VISOR </a:t>
            </a:r>
            <a:r>
              <a:rPr lang="es-CL" b="1" dirty="0" smtClean="0">
                <a:solidFill>
                  <a:srgbClr val="7030A0"/>
                </a:solidFill>
                <a:latin typeface="Calibri" panose="020F0502020204030204" pitchFamily="34" charset="0"/>
                <a:ea typeface="Calibri" panose="020F0502020204030204" pitchFamily="34" charset="0"/>
                <a:cs typeface="Times New Roman" panose="02020603050405020304" pitchFamily="18" charset="0"/>
              </a:rPr>
              <a:t>PARA LAS ENTIDADES PATROCINANTES</a:t>
            </a:r>
            <a:endParaRPr lang="es-CL" sz="9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0CBEA0A7-9930-480A-B133-D73C738652E8}"/>
              </a:ext>
            </a:extLst>
          </p:cNvPr>
          <p:cNvSpPr txBox="1"/>
          <p:nvPr/>
        </p:nvSpPr>
        <p:spPr>
          <a:xfrm>
            <a:off x="1138166" y="1451916"/>
            <a:ext cx="9328398" cy="2734595"/>
          </a:xfrm>
          <a:prstGeom prst="rect">
            <a:avLst/>
          </a:prstGeom>
          <a:noFill/>
        </p:spPr>
        <p:txBody>
          <a:bodyPr wrap="square">
            <a:spAutoFit/>
          </a:bodyPr>
          <a:lstStyle/>
          <a:p>
            <a:pPr marL="635000" lvl="2" indent="-177800" fontAlgn="base">
              <a:lnSpc>
                <a:spcPct val="115000"/>
              </a:lnSpc>
              <a:buFont typeface="+mj-lt"/>
              <a:buAutoNum type="arabicPeriod"/>
            </a:pPr>
            <a:r>
              <a:rPr lang="es-CL" sz="2000" b="1" u="none" strike="noStrike" kern="0" spc="0" dirty="0">
                <a:ln>
                  <a:noFill/>
                </a:ln>
                <a:solidFill>
                  <a:schemeClr val="accent5">
                    <a:lumMod val="75000"/>
                  </a:schemeClr>
                </a:solidFill>
                <a:effectLst>
                  <a:glow>
                    <a:srgbClr val="000000"/>
                  </a:glow>
                  <a:outerShdw sx="0" sy="0">
                    <a:srgbClr val="000000"/>
                  </a:outerShdw>
                  <a:reflection stA="0" endPos="0" fadeDir="0" sx="0" sy="0"/>
                </a:effectLst>
                <a:ea typeface="Times New Roman" panose="02020603050405020304" pitchFamily="18" charset="0"/>
                <a:cs typeface="Calibri" panose="020F0502020204030204" pitchFamily="34" charset="0"/>
              </a:rPr>
              <a:t>Contenido</a:t>
            </a:r>
          </a:p>
          <a:p>
            <a:pPr algn="just">
              <a:tabLst>
                <a:tab pos="2403475" algn="l"/>
              </a:tabLst>
            </a:pPr>
            <a:r>
              <a:rPr lang="es-CL" dirty="0">
                <a:effectLst/>
                <a:ea typeface="Calibri" panose="020F0502020204030204" pitchFamily="34" charset="0"/>
                <a:cs typeface="Calibri" panose="020F0502020204030204" pitchFamily="34" charset="0"/>
              </a:rPr>
              <a:t>El visor </a:t>
            </a:r>
            <a:r>
              <a:rPr lang="es-CL" dirty="0" smtClean="0">
                <a:ea typeface="Calibri" panose="020F0502020204030204" pitchFamily="34" charset="0"/>
                <a:cs typeface="Calibri" panose="020F0502020204030204" pitchFamily="34" charset="0"/>
              </a:rPr>
              <a:t>para las Entidades Patrocinantes </a:t>
            </a:r>
            <a:r>
              <a:rPr lang="es-CL" dirty="0" smtClean="0">
                <a:effectLst/>
                <a:ea typeface="Calibri" panose="020F0502020204030204" pitchFamily="34" charset="0"/>
                <a:cs typeface="Calibri" panose="020F0502020204030204" pitchFamily="34" charset="0"/>
              </a:rPr>
              <a:t>contiene antecedentes del Diagnostico Técnico Constructivo ingresado por todas las EP, además permitirá imprimir una especie de caratula de la ficha , cada región contara con su link complementarios </a:t>
            </a:r>
            <a:r>
              <a:rPr lang="es-CL" dirty="0">
                <a:effectLst/>
                <a:ea typeface="Calibri" panose="020F0502020204030204" pitchFamily="34" charset="0"/>
                <a:cs typeface="Calibri" panose="020F0502020204030204" pitchFamily="34" charset="0"/>
              </a:rPr>
              <a:t>que pueden ser útil para el llenado de la ficha de diagnóstico.</a:t>
            </a:r>
            <a:endParaRPr lang="es-CL" dirty="0">
              <a:effectLst/>
              <a:ea typeface="Calibri" panose="020F0502020204030204" pitchFamily="34" charset="0"/>
              <a:cs typeface="Times New Roman" panose="02020603050405020304" pitchFamily="18" charset="0"/>
            </a:endParaRPr>
          </a:p>
          <a:p>
            <a:pPr>
              <a:tabLst>
                <a:tab pos="2403475" algn="l"/>
              </a:tabLst>
            </a:pPr>
            <a:r>
              <a:rPr lang="es-CL" dirty="0">
                <a:effectLst/>
                <a:ea typeface="Calibri" panose="020F0502020204030204" pitchFamily="34" charset="0"/>
                <a:cs typeface="Calibri" panose="020F0502020204030204" pitchFamily="34" charset="0"/>
              </a:rPr>
              <a:t>Para acceder a él se debe ingresar al link </a:t>
            </a:r>
            <a:r>
              <a:rPr lang="es-CL" dirty="0" smtClean="0">
                <a:effectLst/>
                <a:ea typeface="Calibri" panose="020F0502020204030204" pitchFamily="34" charset="0"/>
                <a:cs typeface="Calibri" panose="020F0502020204030204" pitchFamily="34" charset="0"/>
              </a:rPr>
              <a:t>correspondiente a su </a:t>
            </a:r>
            <a:r>
              <a:rPr lang="es-CL" dirty="0" smtClean="0">
                <a:effectLst/>
                <a:ea typeface="Calibri" panose="020F0502020204030204" pitchFamily="34" charset="0"/>
                <a:cs typeface="Calibri" panose="020F0502020204030204" pitchFamily="34" charset="0"/>
              </a:rPr>
              <a:t>región</a:t>
            </a:r>
            <a:endParaRPr lang="es-CL" dirty="0" smtClean="0">
              <a:effectLst/>
              <a:ea typeface="Calibri" panose="020F0502020204030204" pitchFamily="34" charset="0"/>
              <a:cs typeface="Calibri" panose="020F0502020204030204" pitchFamily="34" charset="0"/>
            </a:endParaRPr>
          </a:p>
          <a:p>
            <a:pPr>
              <a:tabLst>
                <a:tab pos="2403475" algn="l"/>
              </a:tabLst>
            </a:pPr>
            <a:r>
              <a:rPr lang="es-CL" dirty="0" smtClean="0">
                <a:effectLst/>
                <a:ea typeface="Calibri" panose="020F0502020204030204" pitchFamily="34" charset="0"/>
                <a:cs typeface="Calibri" panose="020F0502020204030204" pitchFamily="34" charset="0"/>
              </a:rPr>
              <a:t>Para </a:t>
            </a:r>
            <a:r>
              <a:rPr lang="es-CL" dirty="0">
                <a:effectLst/>
                <a:ea typeface="Calibri" panose="020F0502020204030204" pitchFamily="34" charset="0"/>
                <a:cs typeface="Calibri" panose="020F0502020204030204" pitchFamily="34" charset="0"/>
              </a:rPr>
              <a:t>ingresar se debe </a:t>
            </a:r>
            <a:r>
              <a:rPr lang="es-CL" dirty="0" smtClean="0">
                <a:effectLst/>
                <a:ea typeface="Calibri" panose="020F0502020204030204" pitchFamily="34" charset="0"/>
                <a:cs typeface="Calibri" panose="020F0502020204030204" pitchFamily="34" charset="0"/>
              </a:rPr>
              <a:t>utilizar </a:t>
            </a:r>
            <a:r>
              <a:rPr lang="es-CL" dirty="0">
                <a:effectLst/>
                <a:ea typeface="Calibri" panose="020F0502020204030204" pitchFamily="34" charset="0"/>
                <a:cs typeface="Calibri" panose="020F0502020204030204" pitchFamily="34" charset="0"/>
              </a:rPr>
              <a:t>el siguiente usuario:</a:t>
            </a:r>
            <a:r>
              <a:rPr lang="es-CL" dirty="0">
                <a:ea typeface="Calibri" panose="020F0502020204030204" pitchFamily="34" charset="0"/>
                <a:cs typeface="Times New Roman" panose="02020603050405020304" pitchFamily="18" charset="0"/>
              </a:rPr>
              <a:t> </a:t>
            </a:r>
            <a:r>
              <a:rPr lang="es-CL" dirty="0">
                <a:effectLst/>
                <a:ea typeface="Calibri" panose="020F0502020204030204" pitchFamily="34" charset="0"/>
                <a:cs typeface="Calibri" panose="020F0502020204030204" pitchFamily="34" charset="0"/>
              </a:rPr>
              <a:t>Usuario: </a:t>
            </a:r>
            <a:r>
              <a:rPr lang="es-CL" b="1" dirty="0" err="1" smtClean="0">
                <a:effectLst/>
                <a:ea typeface="Calibri" panose="020F0502020204030204" pitchFamily="34" charset="0"/>
                <a:cs typeface="Calibri" panose="020F0502020204030204" pitchFamily="34" charset="0"/>
              </a:rPr>
              <a:t>diagnostico_tecnico</a:t>
            </a:r>
            <a:r>
              <a:rPr lang="es-CL" b="1" dirty="0" smtClean="0">
                <a:effectLst/>
                <a:ea typeface="Calibri" panose="020F0502020204030204" pitchFamily="34" charset="0"/>
                <a:cs typeface="Calibri" panose="020F0502020204030204" pitchFamily="34" charset="0"/>
              </a:rPr>
              <a:t> </a:t>
            </a:r>
            <a:r>
              <a:rPr lang="es-CL" dirty="0">
                <a:effectLst/>
                <a:ea typeface="Calibri" panose="020F0502020204030204" pitchFamily="34" charset="0"/>
                <a:cs typeface="Calibri" panose="020F0502020204030204" pitchFamily="34" charset="0"/>
              </a:rPr>
              <a:t>y Clave: </a:t>
            </a:r>
            <a:r>
              <a:rPr lang="es-CL" b="1" dirty="0" smtClean="0">
                <a:effectLst/>
                <a:ea typeface="Calibri" panose="020F0502020204030204" pitchFamily="34" charset="0"/>
                <a:cs typeface="Calibri" panose="020F0502020204030204" pitchFamily="34" charset="0"/>
              </a:rPr>
              <a:t>capitulo1</a:t>
            </a:r>
            <a:endParaRPr lang="es-CL" b="1" dirty="0">
              <a:effectLst/>
              <a:ea typeface="Calibri" panose="020F0502020204030204" pitchFamily="34" charset="0"/>
              <a:cs typeface="Times New Roman" panose="02020603050405020304" pitchFamily="18" charset="0"/>
            </a:endParaRPr>
          </a:p>
          <a:p>
            <a:pPr marL="800100" lvl="1" indent="-342900" fontAlgn="base">
              <a:lnSpc>
                <a:spcPct val="115000"/>
              </a:lnSpc>
              <a:buFont typeface="+mj-lt"/>
              <a:buAutoNum type="arabicPeriod" startAt="2"/>
            </a:pPr>
            <a:endParaRPr lang="es-CL" b="1" u="none" strike="noStrike" kern="0" spc="0" dirty="0">
              <a:ln>
                <a:noFill/>
              </a:ln>
              <a:effectLst>
                <a:glow>
                  <a:srgbClr val="000000"/>
                </a:glow>
                <a:outerShdw sx="0" sy="0">
                  <a:srgbClr val="000000"/>
                </a:outerShdw>
                <a:reflection stA="0" endPos="0" fadeDir="0" sx="0" sy="0"/>
              </a:effectLst>
              <a:ea typeface="Times New Roman" panose="02020603050405020304" pitchFamily="18" charset="0"/>
              <a:cs typeface="Calibri" panose="020F0502020204030204" pitchFamily="34" charset="0"/>
            </a:endParaRPr>
          </a:p>
          <a:p>
            <a:pPr lvl="0" algn="just">
              <a:spcBef>
                <a:spcPts val="600"/>
              </a:spcBef>
            </a:pPr>
            <a:endParaRPr lang="es-CL" sz="1500" kern="1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33916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2564" y="1011381"/>
            <a:ext cx="10515600" cy="984106"/>
          </a:xfrm>
        </p:spPr>
        <p:txBody>
          <a:bodyPr>
            <a:normAutofit/>
          </a:bodyPr>
          <a:lstStyle/>
          <a:p>
            <a:pPr lvl="1" fontAlgn="base">
              <a:lnSpc>
                <a:spcPct val="115000"/>
              </a:lnSpc>
              <a:spcBef>
                <a:spcPts val="1200"/>
              </a:spcBef>
              <a:spcAft>
                <a:spcPts val="1200"/>
              </a:spcAft>
            </a:pPr>
            <a:r>
              <a:rPr lang="es-CL" sz="1600" b="1" u="none" strike="noStrike" kern="0" spc="0" dirty="0" smtClean="0">
                <a:ln>
                  <a:noFill/>
                </a:ln>
                <a:solidFill>
                  <a:srgbClr val="2F5496"/>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2. Características del visor</a:t>
            </a:r>
            <a:br>
              <a:rPr lang="es-CL" sz="1600" b="1" u="none" strike="noStrike" kern="0" spc="0" dirty="0" smtClean="0">
                <a:ln>
                  <a:noFill/>
                </a:ln>
                <a:solidFill>
                  <a:srgbClr val="2F5496"/>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br>
            <a:r>
              <a:rPr lang="es-CL" sz="1600" dirty="0" smtClean="0">
                <a:effectLst/>
                <a:latin typeface="Calibri" panose="020F0502020204030204" pitchFamily="34" charset="0"/>
                <a:ea typeface="Calibri" panose="020F0502020204030204" pitchFamily="34" charset="0"/>
                <a:cs typeface="Calibri" panose="020F0502020204030204" pitchFamily="34" charset="0"/>
              </a:rPr>
              <a:t>La interfaz del visor está compuesta por cinco zonas: visualizador, Filtro, Mapa Base, Caratula del DTC e impresión. Éstas se pueden observar en la siguiente gráfica:</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17DAC519-463B-4985-91BA-9D82430BF55D}"/>
              </a:ext>
            </a:extLst>
          </p:cNvPr>
          <p:cNvSpPr txBox="1"/>
          <p:nvPr/>
        </p:nvSpPr>
        <p:spPr>
          <a:xfrm>
            <a:off x="1469943" y="337250"/>
            <a:ext cx="5557095" cy="369332"/>
          </a:xfrm>
          <a:prstGeom prst="rect">
            <a:avLst/>
          </a:prstGeom>
          <a:noFill/>
        </p:spPr>
        <p:txBody>
          <a:bodyPr wrap="square">
            <a:spAutoFit/>
          </a:bodyPr>
          <a:lstStyle/>
          <a:p>
            <a:pPr>
              <a:spcBef>
                <a:spcPts val="1200"/>
              </a:spcBef>
              <a:spcAft>
                <a:spcPts val="1200"/>
              </a:spcAft>
            </a:pPr>
            <a:r>
              <a:rPr lang="es-CL"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VISOR </a:t>
            </a:r>
            <a:r>
              <a:rPr lang="es-CL" b="1" dirty="0" smtClean="0">
                <a:solidFill>
                  <a:srgbClr val="7030A0"/>
                </a:solidFill>
                <a:latin typeface="Calibri" panose="020F0502020204030204" pitchFamily="34" charset="0"/>
                <a:ea typeface="Calibri" panose="020F0502020204030204" pitchFamily="34" charset="0"/>
                <a:cs typeface="Times New Roman" panose="02020603050405020304" pitchFamily="18" charset="0"/>
              </a:rPr>
              <a:t>PARA LAS ENTIDADES PATROCINANTES</a:t>
            </a:r>
            <a:endParaRPr lang="es-CL" sz="9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id="{FCE99190-CD7C-46CE-A583-7A571610488D}"/>
              </a:ext>
            </a:extLst>
          </p:cNvPr>
          <p:cNvSpPr txBox="1"/>
          <p:nvPr/>
        </p:nvSpPr>
        <p:spPr>
          <a:xfrm>
            <a:off x="7729539" y="2300286"/>
            <a:ext cx="4346187" cy="3441968"/>
          </a:xfrm>
          <a:prstGeom prst="rect">
            <a:avLst/>
          </a:prstGeom>
          <a:noFill/>
        </p:spPr>
        <p:txBody>
          <a:bodyPr wrap="square">
            <a:spAutoFit/>
          </a:bodyPr>
          <a:lstStyle/>
          <a:p>
            <a:pPr marL="342900" lvl="0" indent="-342900">
              <a:spcBef>
                <a:spcPts val="200"/>
              </a:spcBef>
              <a:buFont typeface="Symbol" panose="05050102010706020507" pitchFamily="18" charset="2"/>
              <a:buChar char=""/>
              <a:tabLst>
                <a:tab pos="2403475" algn="l"/>
              </a:tabLst>
            </a:pPr>
            <a:r>
              <a:rPr lang="es-ES" sz="1800" b="1"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Zona 1 Visualizador:</a:t>
            </a:r>
            <a:r>
              <a:rPr lang="es-ES" sz="1800"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es donde se visualiza </a:t>
            </a:r>
            <a:r>
              <a:rPr lang="es-ES" sz="1800"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los DTC georreferenciados .</a:t>
            </a:r>
            <a:endParaRPr lang="es-CL" sz="14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403475" algn="l"/>
              </a:tabLst>
            </a:pPr>
            <a:r>
              <a:rPr lang="es-ES" sz="1800" b="1"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Zona 2 </a:t>
            </a:r>
            <a:r>
              <a:rPr lang="es-ES" sz="1800" b="1"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Filtro:</a:t>
            </a:r>
            <a:r>
              <a:rPr lang="es-ES" sz="1800"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 Permite buscar los DTC por distintos parámetros.</a:t>
            </a:r>
            <a:endParaRPr lang="es-CL" sz="14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403475" algn="l"/>
              </a:tabLst>
            </a:pPr>
            <a:r>
              <a:rPr lang="es-ES" sz="1800" b="1"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Zona 3 </a:t>
            </a:r>
            <a:r>
              <a:rPr lang="es-ES" sz="1800" b="1"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Mapa base:</a:t>
            </a:r>
            <a:r>
              <a:rPr lang="es-ES" sz="1800"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 pueden variar el mapa base según lo que sea más cómodo.</a:t>
            </a:r>
            <a:endParaRPr lang="es-CL" sz="14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200"/>
              </a:spcAft>
              <a:buFont typeface="Symbol" panose="05050102010706020507" pitchFamily="18" charset="2"/>
              <a:buChar char=""/>
              <a:tabLst>
                <a:tab pos="2403475" algn="l"/>
              </a:tabLst>
            </a:pPr>
            <a:r>
              <a:rPr lang="es-ES" sz="1800" b="1"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Zona 4 </a:t>
            </a:r>
            <a:r>
              <a:rPr lang="es-ES" sz="1800" b="1"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Caratula del DTC:</a:t>
            </a:r>
            <a:r>
              <a:rPr lang="es-ES" sz="1800"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r>
              <a:rPr lang="es-ES" sz="1800"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muestra </a:t>
            </a:r>
            <a:r>
              <a:rPr lang="es-ES" sz="1800"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información ingresada al DTC en términos generales.</a:t>
            </a:r>
          </a:p>
          <a:p>
            <a:pPr marL="342900" lvl="0" indent="-342900">
              <a:spcAft>
                <a:spcPts val="200"/>
              </a:spcAft>
              <a:buFont typeface="Symbol" panose="05050102010706020507" pitchFamily="18" charset="2"/>
              <a:buChar char=""/>
              <a:tabLst>
                <a:tab pos="2403475" algn="l"/>
              </a:tabLst>
            </a:pPr>
            <a:r>
              <a:rPr lang="es-ES" b="1" kern="1000" dirty="0" smtClean="0">
                <a:solidFill>
                  <a:srgbClr val="595959"/>
                </a:solidFill>
                <a:latin typeface="Calibri" panose="020F0502020204030204" pitchFamily="34" charset="0"/>
                <a:ea typeface="Calibri" panose="020F0502020204030204" pitchFamily="34" charset="0"/>
                <a:cs typeface="Calibri" panose="020F0502020204030204" pitchFamily="34" charset="0"/>
              </a:rPr>
              <a:t>Zona 5 Impresión</a:t>
            </a:r>
            <a:r>
              <a:rPr lang="es-ES" kern="1000" dirty="0" smtClean="0">
                <a:solidFill>
                  <a:srgbClr val="595959"/>
                </a:solidFill>
                <a:latin typeface="Calibri" panose="020F0502020204030204" pitchFamily="34" charset="0"/>
                <a:ea typeface="Calibri" panose="020F0502020204030204" pitchFamily="34" charset="0"/>
                <a:cs typeface="Calibri" panose="020F0502020204030204" pitchFamily="34" charset="0"/>
              </a:rPr>
              <a:t>: permite imprimir lo que se esta viendo en la pantalla</a:t>
            </a:r>
            <a:endParaRPr lang="es-CL" sz="14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Marcador de contenido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95487"/>
            <a:ext cx="7729540" cy="4862514"/>
          </a:xfrm>
          <a:prstGeom prst="rect">
            <a:avLst/>
          </a:prstGeom>
        </p:spPr>
      </p:pic>
      <p:sp>
        <p:nvSpPr>
          <p:cNvPr id="11" name="Elipse 10"/>
          <p:cNvSpPr/>
          <p:nvPr/>
        </p:nvSpPr>
        <p:spPr>
          <a:xfrm>
            <a:off x="1524000" y="4813966"/>
            <a:ext cx="291152" cy="276649"/>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bg1"/>
                </a:solidFill>
              </a:rPr>
              <a:t>1</a:t>
            </a:r>
            <a:endParaRPr lang="es-CL" dirty="0">
              <a:solidFill>
                <a:schemeClr val="bg1"/>
              </a:solidFill>
            </a:endParaRPr>
          </a:p>
        </p:txBody>
      </p:sp>
      <p:sp>
        <p:nvSpPr>
          <p:cNvPr id="12" name="Elipse 11"/>
          <p:cNvSpPr/>
          <p:nvPr/>
        </p:nvSpPr>
        <p:spPr>
          <a:xfrm>
            <a:off x="2208662" y="2766944"/>
            <a:ext cx="291152" cy="276649"/>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a:solidFill>
                  <a:schemeClr val="bg1"/>
                </a:solidFill>
              </a:rPr>
              <a:t>2</a:t>
            </a:r>
          </a:p>
        </p:txBody>
      </p:sp>
      <p:sp>
        <p:nvSpPr>
          <p:cNvPr id="13" name="Elipse 12"/>
          <p:cNvSpPr/>
          <p:nvPr/>
        </p:nvSpPr>
        <p:spPr>
          <a:xfrm>
            <a:off x="3589362" y="2767554"/>
            <a:ext cx="291152" cy="276649"/>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a:solidFill>
                  <a:schemeClr val="bg1"/>
                </a:solidFill>
              </a:rPr>
              <a:t>3</a:t>
            </a:r>
          </a:p>
        </p:txBody>
      </p:sp>
      <p:sp>
        <p:nvSpPr>
          <p:cNvPr id="14" name="Elipse 13"/>
          <p:cNvSpPr/>
          <p:nvPr/>
        </p:nvSpPr>
        <p:spPr>
          <a:xfrm>
            <a:off x="5762454" y="2999514"/>
            <a:ext cx="291152" cy="276649"/>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smtClean="0">
                <a:solidFill>
                  <a:schemeClr val="bg1"/>
                </a:solidFill>
              </a:rPr>
              <a:t>4</a:t>
            </a:r>
            <a:endParaRPr lang="es-CL" dirty="0">
              <a:solidFill>
                <a:schemeClr val="bg1"/>
              </a:solidFill>
            </a:endParaRPr>
          </a:p>
        </p:txBody>
      </p:sp>
      <p:sp>
        <p:nvSpPr>
          <p:cNvPr id="15" name="Elipse 14"/>
          <p:cNvSpPr/>
          <p:nvPr/>
        </p:nvSpPr>
        <p:spPr>
          <a:xfrm>
            <a:off x="7244686" y="2204969"/>
            <a:ext cx="291152" cy="276649"/>
          </a:xfrm>
          <a:prstGeom prst="ellipse">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dirty="0">
                <a:solidFill>
                  <a:schemeClr val="bg1"/>
                </a:solidFill>
              </a:rPr>
              <a:t>5</a:t>
            </a:r>
          </a:p>
        </p:txBody>
      </p:sp>
      <p:pic>
        <p:nvPicPr>
          <p:cNvPr id="1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n 16"/>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 y="70043"/>
            <a:ext cx="1214603" cy="879767"/>
          </a:xfrm>
          <a:prstGeom prst="rect">
            <a:avLst/>
          </a:prstGeom>
        </p:spPr>
      </p:pic>
    </p:spTree>
    <p:extLst>
      <p:ext uri="{BB962C8B-B14F-4D97-AF65-F5344CB8AC3E}">
        <p14:creationId xmlns:p14="http://schemas.microsoft.com/office/powerpoint/2010/main" val="5109751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2563" y="1011381"/>
            <a:ext cx="11287215" cy="984106"/>
          </a:xfrm>
        </p:spPr>
        <p:txBody>
          <a:bodyPr>
            <a:normAutofit/>
          </a:bodyPr>
          <a:lstStyle/>
          <a:p>
            <a:pPr lvl="1" fontAlgn="base">
              <a:lnSpc>
                <a:spcPct val="115000"/>
              </a:lnSpc>
              <a:spcBef>
                <a:spcPts val="1200"/>
              </a:spcBef>
              <a:spcAft>
                <a:spcPts val="1200"/>
              </a:spcAft>
            </a:pPr>
            <a:r>
              <a:rPr lang="es-CL" sz="1600" b="1" u="none" strike="noStrike" kern="0" spc="0" dirty="0" smtClean="0">
                <a:ln>
                  <a:noFill/>
                </a:ln>
                <a:solidFill>
                  <a:srgbClr val="2F5496"/>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3.	Herramientas del visor</a:t>
            </a:r>
            <a:br>
              <a:rPr lang="es-CL" sz="1600" b="1" u="none" strike="noStrike" kern="0" spc="0" dirty="0" smtClean="0">
                <a:ln>
                  <a:noFill/>
                </a:ln>
                <a:solidFill>
                  <a:srgbClr val="2F5496"/>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br>
            <a:r>
              <a:rPr lang="es-CL" sz="1600" u="none" strike="noStrike" kern="0" spc="0" dirty="0" smtClean="0">
                <a:ln>
                  <a:noFill/>
                </a:ln>
                <a:solidFill>
                  <a:schemeClr val="tx1"/>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En el visualizador se verán puntos rojos, correspondientes a  todos los DTC enviados, por tanto, georreferenciados , al pinchar se abrirá una ventana emergente con información del DTC</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17DAC519-463B-4985-91BA-9D82430BF55D}"/>
              </a:ext>
            </a:extLst>
          </p:cNvPr>
          <p:cNvSpPr txBox="1"/>
          <p:nvPr/>
        </p:nvSpPr>
        <p:spPr>
          <a:xfrm>
            <a:off x="1469943" y="337250"/>
            <a:ext cx="5557095" cy="369332"/>
          </a:xfrm>
          <a:prstGeom prst="rect">
            <a:avLst/>
          </a:prstGeom>
          <a:noFill/>
        </p:spPr>
        <p:txBody>
          <a:bodyPr wrap="square">
            <a:spAutoFit/>
          </a:bodyPr>
          <a:lstStyle/>
          <a:p>
            <a:pPr>
              <a:spcBef>
                <a:spcPts val="1200"/>
              </a:spcBef>
              <a:spcAft>
                <a:spcPts val="1200"/>
              </a:spcAft>
            </a:pPr>
            <a:r>
              <a:rPr lang="es-CL"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VISOR </a:t>
            </a:r>
            <a:r>
              <a:rPr lang="es-CL" b="1" dirty="0" smtClean="0">
                <a:solidFill>
                  <a:srgbClr val="7030A0"/>
                </a:solidFill>
                <a:latin typeface="Calibri" panose="020F0502020204030204" pitchFamily="34" charset="0"/>
                <a:ea typeface="Calibri" panose="020F0502020204030204" pitchFamily="34" charset="0"/>
                <a:cs typeface="Times New Roman" panose="02020603050405020304" pitchFamily="18" charset="0"/>
              </a:rPr>
              <a:t>PARA LAS ENTIDADES PATROCINANTES</a:t>
            </a:r>
            <a:endParaRPr lang="es-CL" sz="9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id="{FCE99190-CD7C-46CE-A583-7A571610488D}"/>
              </a:ext>
            </a:extLst>
          </p:cNvPr>
          <p:cNvSpPr txBox="1"/>
          <p:nvPr/>
        </p:nvSpPr>
        <p:spPr>
          <a:xfrm>
            <a:off x="7729540" y="2300286"/>
            <a:ext cx="4089422" cy="1323439"/>
          </a:xfrm>
          <a:prstGeom prst="rect">
            <a:avLst/>
          </a:prstGeom>
          <a:noFill/>
        </p:spPr>
        <p:txBody>
          <a:bodyPr wrap="square">
            <a:spAutoFit/>
          </a:bodyPr>
          <a:lstStyle/>
          <a:p>
            <a:pPr lvl="0">
              <a:spcBef>
                <a:spcPts val="200"/>
              </a:spcBef>
              <a:tabLst>
                <a:tab pos="2403475" algn="l"/>
              </a:tabLst>
            </a:pPr>
            <a:r>
              <a:rPr lang="es-CL" sz="1600" kern="0" dirty="0">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En el </a:t>
            </a:r>
            <a:r>
              <a:rPr lang="es-CL" sz="1600" kern="0" dirty="0" smtClean="0">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filtro al pinchar se abrirá una ventana emergente donde podrán buscar los DTC por los </a:t>
            </a:r>
            <a:r>
              <a:rPr lang="es-CL" sz="1600" kern="0" dirty="0" err="1" smtClean="0">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rut</a:t>
            </a:r>
            <a:r>
              <a:rPr lang="es-CL" sz="1600" kern="0" dirty="0" smtClean="0">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 de la Organización Postulante en caso que no se puedan identificar directo del visualizador.</a:t>
            </a:r>
          </a:p>
        </p:txBody>
      </p:sp>
      <p:pic>
        <p:nvPicPr>
          <p:cNvPr id="1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n 16"/>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 y="70043"/>
            <a:ext cx="1214603" cy="879767"/>
          </a:xfrm>
          <a:prstGeom prst="rect">
            <a:avLst/>
          </a:prstGeom>
        </p:spPr>
      </p:pic>
      <p:pic>
        <p:nvPicPr>
          <p:cNvPr id="4" name="Imagen 3"/>
          <p:cNvPicPr>
            <a:picLocks noChangeAspect="1"/>
          </p:cNvPicPr>
          <p:nvPr/>
        </p:nvPicPr>
        <p:blipFill rotWithShape="1">
          <a:blip r:embed="rId4" cstate="email">
            <a:extLst>
              <a:ext uri="{28A0092B-C50C-407E-A947-70E740481C1C}">
                <a14:useLocalDpi xmlns:a14="http://schemas.microsoft.com/office/drawing/2010/main"/>
              </a:ext>
            </a:extLst>
          </a:blip>
          <a:srcRect l="15211" t="9094" r="29196" b="6950"/>
          <a:stretch/>
        </p:blipFill>
        <p:spPr>
          <a:xfrm>
            <a:off x="177421" y="2057058"/>
            <a:ext cx="6804122" cy="4800942"/>
          </a:xfrm>
          <a:prstGeom prst="rect">
            <a:avLst/>
          </a:prstGeom>
        </p:spPr>
      </p:pic>
    </p:spTree>
    <p:extLst>
      <p:ext uri="{BB962C8B-B14F-4D97-AF65-F5344CB8AC3E}">
        <p14:creationId xmlns:p14="http://schemas.microsoft.com/office/powerpoint/2010/main" val="8972430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99735" y="951257"/>
            <a:ext cx="9498841" cy="984106"/>
          </a:xfrm>
        </p:spPr>
        <p:txBody>
          <a:bodyPr>
            <a:normAutofit/>
          </a:bodyPr>
          <a:lstStyle/>
          <a:p>
            <a:pPr lvl="1" fontAlgn="base">
              <a:lnSpc>
                <a:spcPct val="115000"/>
              </a:lnSpc>
              <a:spcBef>
                <a:spcPts val="1200"/>
              </a:spcBef>
              <a:spcAft>
                <a:spcPts val="1200"/>
              </a:spcAft>
            </a:pPr>
            <a:r>
              <a:rPr lang="es-CL" sz="1600" u="none" strike="noStrike" kern="0" spc="0" dirty="0" smtClean="0">
                <a:ln>
                  <a:noFill/>
                </a:ln>
                <a:solidFill>
                  <a:schemeClr val="tx1"/>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En el mapa base, encontraran diferentes opciones para poder ubicarse en el territorio, la idea , que utilicen la que más acomode a cada EP. </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17DAC519-463B-4985-91BA-9D82430BF55D}"/>
              </a:ext>
            </a:extLst>
          </p:cNvPr>
          <p:cNvSpPr txBox="1"/>
          <p:nvPr/>
        </p:nvSpPr>
        <p:spPr>
          <a:xfrm>
            <a:off x="1469943" y="337250"/>
            <a:ext cx="5557095" cy="369332"/>
          </a:xfrm>
          <a:prstGeom prst="rect">
            <a:avLst/>
          </a:prstGeom>
          <a:noFill/>
        </p:spPr>
        <p:txBody>
          <a:bodyPr wrap="square">
            <a:spAutoFit/>
          </a:bodyPr>
          <a:lstStyle/>
          <a:p>
            <a:pPr>
              <a:spcBef>
                <a:spcPts val="1200"/>
              </a:spcBef>
              <a:spcAft>
                <a:spcPts val="1200"/>
              </a:spcAft>
            </a:pPr>
            <a:r>
              <a:rPr lang="es-CL"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VISOR </a:t>
            </a:r>
            <a:r>
              <a:rPr lang="es-CL" b="1" dirty="0" smtClean="0">
                <a:solidFill>
                  <a:srgbClr val="7030A0"/>
                </a:solidFill>
                <a:latin typeface="Calibri" panose="020F0502020204030204" pitchFamily="34" charset="0"/>
                <a:ea typeface="Calibri" panose="020F0502020204030204" pitchFamily="34" charset="0"/>
                <a:cs typeface="Times New Roman" panose="02020603050405020304" pitchFamily="18" charset="0"/>
              </a:rPr>
              <a:t>PARA LAS ENTIDADES PATROCINANTES</a:t>
            </a:r>
            <a:endParaRPr lang="es-CL" sz="9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id="{FCE99190-CD7C-46CE-A583-7A571610488D}"/>
              </a:ext>
            </a:extLst>
          </p:cNvPr>
          <p:cNvSpPr txBox="1"/>
          <p:nvPr/>
        </p:nvSpPr>
        <p:spPr>
          <a:xfrm>
            <a:off x="8147712" y="2156462"/>
            <a:ext cx="3671249" cy="1569660"/>
          </a:xfrm>
          <a:prstGeom prst="rect">
            <a:avLst/>
          </a:prstGeom>
          <a:noFill/>
        </p:spPr>
        <p:txBody>
          <a:bodyPr wrap="square">
            <a:spAutoFit/>
          </a:bodyPr>
          <a:lstStyle/>
          <a:p>
            <a:pPr lvl="0">
              <a:spcBef>
                <a:spcPts val="200"/>
              </a:spcBef>
              <a:tabLst>
                <a:tab pos="2403475" algn="l"/>
              </a:tabLst>
            </a:pPr>
            <a:r>
              <a:rPr lang="es-CL" sz="1600" kern="0" dirty="0">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En </a:t>
            </a:r>
            <a:r>
              <a:rPr lang="es-CL" sz="1600" kern="0" dirty="0" smtClean="0">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 la caratula del DTC verán solo algunos ítems de las secciones  del DTC, la cual, irá variando según el tipo de Proyecto y de obra a la cual postulan. Esta información es la que se vera al momento de imprimir el pantallazo de su DTC.</a:t>
            </a:r>
          </a:p>
        </p:txBody>
      </p:sp>
      <p:pic>
        <p:nvPicPr>
          <p:cNvPr id="1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n 16"/>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 y="70043"/>
            <a:ext cx="1214603" cy="879767"/>
          </a:xfrm>
          <a:prstGeom prst="rect">
            <a:avLst/>
          </a:prstGeom>
        </p:spPr>
      </p:pic>
      <p:pic>
        <p:nvPicPr>
          <p:cNvPr id="3" name="Imagen 2"/>
          <p:cNvPicPr>
            <a:picLocks noChangeAspect="1"/>
          </p:cNvPicPr>
          <p:nvPr/>
        </p:nvPicPr>
        <p:blipFill rotWithShape="1">
          <a:blip r:embed="rId4" cstate="email">
            <a:extLst>
              <a:ext uri="{28A0092B-C50C-407E-A947-70E740481C1C}">
                <a14:useLocalDpi xmlns:a14="http://schemas.microsoft.com/office/drawing/2010/main"/>
              </a:ext>
            </a:extLst>
          </a:blip>
          <a:srcRect l="12969" t="-814" r="529" b="4813"/>
          <a:stretch/>
        </p:blipFill>
        <p:spPr>
          <a:xfrm>
            <a:off x="2" y="2022783"/>
            <a:ext cx="7738280" cy="4828394"/>
          </a:xfrm>
          <a:prstGeom prst="rect">
            <a:avLst/>
          </a:prstGeom>
        </p:spPr>
      </p:pic>
    </p:spTree>
    <p:extLst>
      <p:ext uri="{BB962C8B-B14F-4D97-AF65-F5344CB8AC3E}">
        <p14:creationId xmlns:p14="http://schemas.microsoft.com/office/powerpoint/2010/main" val="19316318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60060" y="477673"/>
            <a:ext cx="10508776" cy="1651378"/>
          </a:xfrm>
        </p:spPr>
        <p:txBody>
          <a:bodyPr anchor="t">
            <a:normAutofit/>
          </a:bodyPr>
          <a:lstStyle/>
          <a:p>
            <a:pPr algn="just"/>
            <a:r>
              <a:rPr lang="es-CL" sz="1600" dirty="0" smtClean="0">
                <a:latin typeface="+mn-lt"/>
              </a:rPr>
              <a:t>En la caratula de cada ficha, el primer punto , </a:t>
            </a:r>
            <a:r>
              <a:rPr lang="es-CL" sz="1600" b="1" u="sng" dirty="0" err="1" smtClean="0">
                <a:latin typeface="+mn-lt"/>
              </a:rPr>
              <a:t>GlobalID</a:t>
            </a:r>
            <a:r>
              <a:rPr lang="es-CL" sz="1600" dirty="0" smtClean="0">
                <a:latin typeface="+mn-lt"/>
              </a:rPr>
              <a:t>, es el código o N° ID que identificara a cada ficha ingresada, con este, los SERVIU al exportar la información podrán ubicar los proyectos sólo digitando los 5 primeros dígitos.</a:t>
            </a:r>
            <a:br>
              <a:rPr lang="es-CL" sz="1600" dirty="0" smtClean="0">
                <a:latin typeface="+mn-lt"/>
              </a:rPr>
            </a:br>
            <a:r>
              <a:rPr lang="es-CL" sz="1600" dirty="0" smtClean="0">
                <a:latin typeface="+mn-lt"/>
              </a:rPr>
              <a:t/>
            </a:r>
            <a:br>
              <a:rPr lang="es-CL" sz="1600" dirty="0" smtClean="0">
                <a:latin typeface="+mn-lt"/>
              </a:rPr>
            </a:br>
            <a:r>
              <a:rPr lang="es-CL" sz="1600" dirty="0">
                <a:latin typeface="+mn-lt"/>
              </a:rPr>
              <a:t/>
            </a:r>
            <a:br>
              <a:rPr lang="es-CL" sz="1600" dirty="0">
                <a:latin typeface="+mn-lt"/>
              </a:rPr>
            </a:br>
            <a:r>
              <a:rPr lang="es-CL" sz="1600" dirty="0" smtClean="0">
                <a:latin typeface="+mn-lt"/>
              </a:rPr>
              <a:t/>
            </a:r>
            <a:br>
              <a:rPr lang="es-CL" sz="1600" dirty="0" smtClean="0">
                <a:latin typeface="+mn-lt"/>
              </a:rPr>
            </a:br>
            <a:r>
              <a:rPr lang="es-CL" sz="1600" dirty="0" smtClean="0">
                <a:latin typeface="+mn-lt"/>
              </a:rPr>
              <a:t>Para copiar todo el ID, se hace con el mouse y el boto izquierdo para destacar, luego para copiar se hace con el botón derecho, para pegar en la planilla de “Nuevo Formato OOCC” que envían los SERVIU al nivel central.</a:t>
            </a:r>
            <a:endParaRPr lang="es-CL" sz="1600" dirty="0">
              <a:latin typeface="+mn-lt"/>
            </a:endParaRPr>
          </a:p>
        </p:txBody>
      </p:sp>
      <p:pic>
        <p:nvPicPr>
          <p:cNvPr id="4" name="Imagen 3"/>
          <p:cNvPicPr>
            <a:picLocks noChangeAspect="1"/>
          </p:cNvPicPr>
          <p:nvPr/>
        </p:nvPicPr>
        <p:blipFill rotWithShape="1">
          <a:blip r:embed="rId2"/>
          <a:srcRect t="11707" b="4710"/>
          <a:stretch/>
        </p:blipFill>
        <p:spPr>
          <a:xfrm>
            <a:off x="0" y="2129051"/>
            <a:ext cx="10063309" cy="4728949"/>
          </a:xfrm>
          <a:prstGeom prst="rect">
            <a:avLst/>
          </a:prstGeom>
        </p:spPr>
      </p:pic>
      <p:sp>
        <p:nvSpPr>
          <p:cNvPr id="6" name="Rectángulo 5"/>
          <p:cNvSpPr/>
          <p:nvPr/>
        </p:nvSpPr>
        <p:spPr>
          <a:xfrm>
            <a:off x="4640239" y="3057099"/>
            <a:ext cx="5423070" cy="2729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graphicFrame>
        <p:nvGraphicFramePr>
          <p:cNvPr id="7" name="Tabla 6"/>
          <p:cNvGraphicFramePr>
            <a:graphicFrameLocks noGrp="1"/>
          </p:cNvGraphicFramePr>
          <p:nvPr>
            <p:extLst>
              <p:ext uri="{D42A27DB-BD31-4B8C-83A1-F6EECF244321}">
                <p14:modId xmlns:p14="http://schemas.microsoft.com/office/powerpoint/2010/main" val="3230230114"/>
              </p:ext>
            </p:extLst>
          </p:nvPr>
        </p:nvGraphicFramePr>
        <p:xfrm>
          <a:off x="1514900" y="1040136"/>
          <a:ext cx="4178300" cy="548640"/>
        </p:xfrm>
        <a:graphic>
          <a:graphicData uri="http://schemas.openxmlformats.org/drawingml/2006/table">
            <a:tbl>
              <a:tblPr>
                <a:tableStyleId>{5C22544A-7EE6-4342-B048-85BDC9FD1C3A}</a:tableStyleId>
              </a:tblPr>
              <a:tblGrid>
                <a:gridCol w="889000">
                  <a:extLst>
                    <a:ext uri="{9D8B030D-6E8A-4147-A177-3AD203B41FA5}">
                      <a16:colId xmlns:a16="http://schemas.microsoft.com/office/drawing/2014/main" val="3190841362"/>
                    </a:ext>
                  </a:extLst>
                </a:gridCol>
                <a:gridCol w="3289300">
                  <a:extLst>
                    <a:ext uri="{9D8B030D-6E8A-4147-A177-3AD203B41FA5}">
                      <a16:colId xmlns:a16="http://schemas.microsoft.com/office/drawing/2014/main" val="2846047002"/>
                    </a:ext>
                  </a:extLst>
                </a:gridCol>
              </a:tblGrid>
              <a:tr h="160343">
                <a:tc>
                  <a:txBody>
                    <a:bodyPr/>
                    <a:lstStyle/>
                    <a:p>
                      <a:pPr algn="l" fontAlgn="b"/>
                      <a:endParaRPr lang="es-CL" sz="1100" b="0" i="0" u="none" strike="noStrike">
                        <a:solidFill>
                          <a:srgbClr val="000000"/>
                        </a:solidFill>
                        <a:effectLst/>
                        <a:latin typeface="Calibri" panose="020F0502020204030204" pitchFamily="34" charset="0"/>
                      </a:endParaRPr>
                    </a:p>
                  </a:txBody>
                  <a:tcPr marL="0" marR="0" marT="0" marB="0" anchor="b">
                    <a:lnB w="12700" cap="flat" cmpd="sng" algn="ctr">
                      <a:solidFill>
                        <a:schemeClr val="tx1"/>
                      </a:solidFill>
                      <a:prstDash val="solid"/>
                      <a:round/>
                      <a:headEnd type="none" w="med" len="med"/>
                      <a:tailEnd type="none" w="med" len="med"/>
                    </a:lnB>
                  </a:tcPr>
                </a:tc>
                <a:tc>
                  <a:txBody>
                    <a:bodyPr/>
                    <a:lstStyle/>
                    <a:p>
                      <a:pPr algn="l" fontAlgn="b"/>
                      <a:endParaRPr lang="es-CL" sz="1100" b="0" i="0" u="none" strike="noStrike" dirty="0">
                        <a:solidFill>
                          <a:srgbClr val="000000"/>
                        </a:solidFill>
                        <a:effectLst/>
                        <a:latin typeface="Calibri" panose="020F0502020204030204" pitchFamily="34" charset="0"/>
                      </a:endParaRPr>
                    </a:p>
                  </a:txBody>
                  <a:tcPr marL="0" marR="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8616718"/>
                  </a:ext>
                </a:extLst>
              </a:tr>
              <a:tr h="200429">
                <a:tc>
                  <a:txBody>
                    <a:bodyPr/>
                    <a:lstStyle/>
                    <a:p>
                      <a:pPr algn="l" fontAlgn="b"/>
                      <a:r>
                        <a:rPr lang="es-CL" sz="1400" u="none" strike="noStrike" dirty="0" err="1">
                          <a:effectLst/>
                        </a:rPr>
                        <a:t>GlobalID</a:t>
                      </a:r>
                      <a:endParaRPr lang="es-CL"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CL" sz="1400" u="none" strike="noStrike" dirty="0">
                          <a:effectLst/>
                        </a:rPr>
                        <a:t>e0784c3a-c0d1-4715-86d7-7f1bc9430ce9</a:t>
                      </a:r>
                      <a:endParaRPr lang="es-CL"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7400548"/>
                  </a:ext>
                </a:extLst>
              </a:tr>
              <a:tr h="160343">
                <a:tc>
                  <a:txBody>
                    <a:bodyPr/>
                    <a:lstStyle/>
                    <a:p>
                      <a:pPr algn="l" fontAlgn="b"/>
                      <a:endParaRPr lang="es-CL" sz="1100" b="0" i="0" u="none" strike="noStrike">
                        <a:solidFill>
                          <a:srgbClr val="000000"/>
                        </a:solidFill>
                        <a:effectLst/>
                        <a:latin typeface="Calibri" panose="020F0502020204030204" pitchFamily="34" charset="0"/>
                      </a:endParaRPr>
                    </a:p>
                  </a:txBody>
                  <a:tcPr marL="0" marR="0" marT="0" marB="0" anchor="b">
                    <a:lnT w="12700" cap="flat" cmpd="sng" algn="ctr">
                      <a:solidFill>
                        <a:schemeClr val="tx1"/>
                      </a:solidFill>
                      <a:prstDash val="solid"/>
                      <a:round/>
                      <a:headEnd type="none" w="med" len="med"/>
                      <a:tailEnd type="none" w="med" len="med"/>
                    </a:lnT>
                  </a:tcPr>
                </a:tc>
                <a:tc>
                  <a:txBody>
                    <a:bodyPr/>
                    <a:lstStyle/>
                    <a:p>
                      <a:pPr algn="l" fontAlgn="b"/>
                      <a:endParaRPr lang="es-CL" sz="1100" b="0" i="0" u="none" strike="noStrike" dirty="0">
                        <a:solidFill>
                          <a:srgbClr val="000000"/>
                        </a:solidFill>
                        <a:effectLst/>
                        <a:latin typeface="Calibri" panose="020F0502020204030204" pitchFamily="34" charset="0"/>
                      </a:endParaRPr>
                    </a:p>
                  </a:txBody>
                  <a:tcPr marL="0" marR="0" marT="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25026391"/>
                  </a:ext>
                </a:extLst>
              </a:tr>
            </a:tbl>
          </a:graphicData>
        </a:graphic>
      </p:graphicFrame>
      <p:sp>
        <p:nvSpPr>
          <p:cNvPr id="8" name="Rectángulo redondeado 7"/>
          <p:cNvSpPr/>
          <p:nvPr/>
        </p:nvSpPr>
        <p:spPr>
          <a:xfrm>
            <a:off x="2388358" y="1150951"/>
            <a:ext cx="495300" cy="3429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s-CL" sz="1100"/>
          </a:p>
        </p:txBody>
      </p:sp>
      <p:pic>
        <p:nvPicPr>
          <p:cNvPr id="9" name="Imagen 8"/>
          <p:cNvPicPr>
            <a:picLocks noChangeAspect="1"/>
          </p:cNvPicPr>
          <p:nvPr/>
        </p:nvPicPr>
        <p:blipFill>
          <a:blip r:embed="rId3"/>
          <a:stretch>
            <a:fillRect/>
          </a:stretch>
        </p:blipFill>
        <p:spPr>
          <a:xfrm>
            <a:off x="1099466" y="0"/>
            <a:ext cx="9187468" cy="188992"/>
          </a:xfrm>
          <a:prstGeom prst="rect">
            <a:avLst/>
          </a:prstGeom>
        </p:spPr>
      </p:pic>
      <p:pic>
        <p:nvPicPr>
          <p:cNvPr id="10" name="Imagen 9"/>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 y="70043"/>
            <a:ext cx="1214603" cy="879767"/>
          </a:xfrm>
          <a:prstGeom prst="rect">
            <a:avLst/>
          </a:prstGeom>
        </p:spPr>
      </p:pic>
    </p:spTree>
    <p:extLst>
      <p:ext uri="{BB962C8B-B14F-4D97-AF65-F5344CB8AC3E}">
        <p14:creationId xmlns:p14="http://schemas.microsoft.com/office/powerpoint/2010/main" val="33959617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258381" y="1212916"/>
            <a:ext cx="3594091" cy="2752548"/>
          </a:xfrm>
          <a:prstGeom prst="rect">
            <a:avLst/>
          </a:prstGeom>
        </p:spPr>
        <p:txBody>
          <a:bodyPr wrap="square">
            <a:spAutoFit/>
          </a:bodyPr>
          <a:lstStyle/>
          <a:p>
            <a:pPr marL="342900" lvl="0" indent="-342900">
              <a:lnSpc>
                <a:spcPct val="115000"/>
              </a:lnSpc>
              <a:spcBef>
                <a:spcPts val="1200"/>
              </a:spcBef>
              <a:spcAft>
                <a:spcPts val="200"/>
              </a:spcAft>
              <a:buFont typeface="+mj-lt"/>
              <a:buAutoNum type="arabicPeriod" startAt="2"/>
            </a:pPr>
            <a:r>
              <a:rPr lang="es-CL" sz="1400" kern="0" dirty="0">
                <a:solidFill>
                  <a:srgbClr val="595959"/>
                </a:solidFill>
                <a:effectLst/>
                <a:ea typeface="Calibri" panose="020F0502020204030204" pitchFamily="34" charset="0"/>
                <a:cs typeface="Calibri" panose="020F0502020204030204" pitchFamily="34" charset="0"/>
              </a:rPr>
              <a:t>Luego seleccionar la opción </a:t>
            </a:r>
            <a:r>
              <a:rPr lang="es-CL" sz="1400" b="1" kern="0" dirty="0">
                <a:solidFill>
                  <a:srgbClr val="595959"/>
                </a:solidFill>
                <a:effectLst/>
                <a:ea typeface="Calibri" panose="020F0502020204030204" pitchFamily="34" charset="0"/>
                <a:cs typeface="Calibri" panose="020F0502020204030204" pitchFamily="34" charset="0"/>
              </a:rPr>
              <a:t>Windowsx64, macOS o Linux, </a:t>
            </a:r>
            <a:r>
              <a:rPr lang="es-CL" sz="1400" kern="0" dirty="0">
                <a:solidFill>
                  <a:srgbClr val="595959"/>
                </a:solidFill>
                <a:effectLst/>
                <a:ea typeface="Calibri" panose="020F0502020204030204" pitchFamily="34" charset="0"/>
                <a:cs typeface="Calibri" panose="020F0502020204030204" pitchFamily="34" charset="0"/>
              </a:rPr>
              <a:t>según corresponda.</a:t>
            </a:r>
            <a:endParaRPr lang="es-CL" sz="1400" kern="1000" dirty="0">
              <a:solidFill>
                <a:srgbClr val="595959"/>
              </a:solidFill>
              <a:effectLst/>
              <a:ea typeface="Calibri" panose="020F0502020204030204" pitchFamily="34" charset="0"/>
              <a:cs typeface="Times New Roman" panose="02020603050405020304" pitchFamily="18" charset="0"/>
            </a:endParaRPr>
          </a:p>
          <a:p>
            <a:pPr marL="36000">
              <a:spcBef>
                <a:spcPts val="600"/>
              </a:spcBef>
              <a:spcAft>
                <a:spcPts val="600"/>
              </a:spcAft>
            </a:pPr>
            <a:r>
              <a:rPr lang="es-CL" sz="1400" dirty="0">
                <a:effectLst/>
                <a:ea typeface="Calibri" panose="020F0502020204030204" pitchFamily="34" charset="0"/>
                <a:cs typeface="Calibri" panose="020F0502020204030204" pitchFamily="34" charset="0"/>
              </a:rPr>
              <a:t>link descarga survey123 Windows:</a:t>
            </a:r>
            <a:endParaRPr lang="es-CL" sz="1400" dirty="0">
              <a:effectLst/>
              <a:ea typeface="Calibri" panose="020F0502020204030204" pitchFamily="34" charset="0"/>
              <a:cs typeface="Times New Roman" panose="02020603050405020304" pitchFamily="18" charset="0"/>
            </a:endParaRPr>
          </a:p>
          <a:p>
            <a:pPr marL="36000">
              <a:spcBef>
                <a:spcPts val="600"/>
              </a:spcBef>
              <a:spcAft>
                <a:spcPts val="600"/>
              </a:spcAft>
            </a:pPr>
            <a:r>
              <a:rPr lang="es-CL" sz="1400" u="sng" dirty="0">
                <a:solidFill>
                  <a:srgbClr val="0563C1"/>
                </a:solidFill>
                <a:effectLst/>
                <a:ea typeface="Calibri" panose="020F0502020204030204" pitchFamily="34" charset="0"/>
                <a:cs typeface="Calibri" panose="020F0502020204030204" pitchFamily="34" charset="0"/>
                <a:hlinkClick r:id="rId4"/>
              </a:rPr>
              <a:t>https://links.esri.com/survey123/windows64</a:t>
            </a:r>
            <a:endParaRPr lang="es-CL" sz="1400" dirty="0">
              <a:effectLst/>
              <a:ea typeface="Calibri" panose="020F0502020204030204" pitchFamily="34" charset="0"/>
              <a:cs typeface="Times New Roman" panose="02020603050405020304" pitchFamily="18" charset="0"/>
            </a:endParaRPr>
          </a:p>
          <a:p>
            <a:pPr marL="36000">
              <a:spcBef>
                <a:spcPts val="600"/>
              </a:spcBef>
              <a:spcAft>
                <a:spcPts val="600"/>
              </a:spcAft>
            </a:pPr>
            <a:r>
              <a:rPr lang="es-CL" sz="1400" dirty="0">
                <a:effectLst/>
                <a:ea typeface="Calibri" panose="020F0502020204030204" pitchFamily="34" charset="0"/>
                <a:cs typeface="Calibri" panose="020F0502020204030204" pitchFamily="34" charset="0"/>
              </a:rPr>
              <a:t> link descarga survey123 para macOS</a:t>
            </a:r>
            <a:endParaRPr lang="es-CL" sz="1400" dirty="0">
              <a:effectLst/>
              <a:ea typeface="Calibri" panose="020F0502020204030204" pitchFamily="34" charset="0"/>
              <a:cs typeface="Times New Roman" panose="02020603050405020304" pitchFamily="18" charset="0"/>
            </a:endParaRPr>
          </a:p>
          <a:p>
            <a:pPr marL="36000">
              <a:spcBef>
                <a:spcPts val="600"/>
              </a:spcBef>
              <a:spcAft>
                <a:spcPts val="600"/>
              </a:spcAft>
            </a:pPr>
            <a:r>
              <a:rPr lang="es-CL" sz="1400" u="sng" dirty="0">
                <a:solidFill>
                  <a:srgbClr val="0563C1"/>
                </a:solidFill>
                <a:effectLst/>
                <a:ea typeface="Calibri" panose="020F0502020204030204" pitchFamily="34" charset="0"/>
                <a:cs typeface="Calibri" panose="020F0502020204030204" pitchFamily="34" charset="0"/>
                <a:hlinkClick r:id="rId5"/>
              </a:rPr>
              <a:t>https://links.esri.com/survey123/macos</a:t>
            </a:r>
            <a:endParaRPr lang="es-CL" sz="1400" dirty="0">
              <a:effectLst/>
              <a:ea typeface="Calibri" panose="020F0502020204030204" pitchFamily="34" charset="0"/>
              <a:cs typeface="Times New Roman" panose="02020603050405020304" pitchFamily="18" charset="0"/>
            </a:endParaRPr>
          </a:p>
          <a:p>
            <a:pPr marL="36000">
              <a:spcBef>
                <a:spcPts val="600"/>
              </a:spcBef>
              <a:spcAft>
                <a:spcPts val="600"/>
              </a:spcAft>
            </a:pPr>
            <a:r>
              <a:rPr lang="es-CL" sz="1400" dirty="0">
                <a:effectLst/>
                <a:ea typeface="Calibri" panose="020F0502020204030204" pitchFamily="34" charset="0"/>
                <a:cs typeface="Calibri" panose="020F0502020204030204" pitchFamily="34" charset="0"/>
              </a:rPr>
              <a:t> link descarga survey123 para Linux</a:t>
            </a:r>
            <a:endParaRPr lang="es-CL" sz="1400" dirty="0">
              <a:effectLst/>
              <a:ea typeface="Calibri" panose="020F0502020204030204" pitchFamily="34" charset="0"/>
              <a:cs typeface="Times New Roman" panose="02020603050405020304" pitchFamily="18" charset="0"/>
            </a:endParaRPr>
          </a:p>
          <a:p>
            <a:pPr marL="36000">
              <a:spcBef>
                <a:spcPts val="600"/>
              </a:spcBef>
              <a:spcAft>
                <a:spcPts val="600"/>
              </a:spcAft>
            </a:pPr>
            <a:r>
              <a:rPr lang="es-CL" sz="1400" u="sng" dirty="0">
                <a:solidFill>
                  <a:srgbClr val="0563C1"/>
                </a:solidFill>
                <a:effectLst/>
                <a:ea typeface="Calibri" panose="020F0502020204030204" pitchFamily="34" charset="0"/>
                <a:cs typeface="Calibri" panose="020F0502020204030204" pitchFamily="34" charset="0"/>
                <a:hlinkClick r:id="rId6"/>
              </a:rPr>
              <a:t>https://</a:t>
            </a:r>
            <a:r>
              <a:rPr lang="es-CL" sz="1400" u="sng" dirty="0" smtClean="0">
                <a:solidFill>
                  <a:srgbClr val="0563C1"/>
                </a:solidFill>
                <a:effectLst/>
                <a:ea typeface="Calibri" panose="020F0502020204030204" pitchFamily="34" charset="0"/>
                <a:cs typeface="Calibri" panose="020F0502020204030204" pitchFamily="34" charset="0"/>
                <a:hlinkClick r:id="rId6"/>
              </a:rPr>
              <a:t>links.esri.com/survey123/linux</a:t>
            </a:r>
            <a:endParaRPr lang="es-ES" sz="1400" dirty="0"/>
          </a:p>
        </p:txBody>
      </p:sp>
      <p:pic>
        <p:nvPicPr>
          <p:cNvPr id="8" name="Imagen 7"/>
          <p:cNvPicPr>
            <a:picLocks noChangeAspect="1"/>
          </p:cNvPicPr>
          <p:nvPr/>
        </p:nvPicPr>
        <p:blipFill rotWithShape="1">
          <a:blip r:embed="rId7" cstate="email">
            <a:extLst>
              <a:ext uri="{28A0092B-C50C-407E-A947-70E740481C1C}">
                <a14:useLocalDpi xmlns:a14="http://schemas.microsoft.com/office/drawing/2010/main"/>
              </a:ext>
            </a:extLst>
          </a:blip>
          <a:srcRect l="383" t="15625" r="1728" b="6391"/>
          <a:stretch/>
        </p:blipFill>
        <p:spPr>
          <a:xfrm>
            <a:off x="4032354" y="0"/>
            <a:ext cx="8159646" cy="4404418"/>
          </a:xfrm>
          <a:prstGeom prst="rect">
            <a:avLst/>
          </a:prstGeom>
        </p:spPr>
      </p:pic>
      <p:sp>
        <p:nvSpPr>
          <p:cNvPr id="9" name="Elipse 8"/>
          <p:cNvSpPr/>
          <p:nvPr/>
        </p:nvSpPr>
        <p:spPr>
          <a:xfrm>
            <a:off x="6486073" y="538108"/>
            <a:ext cx="2518348" cy="6748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13" name="Imagen 1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514648" y="3016629"/>
            <a:ext cx="1262025" cy="789735"/>
          </a:xfrm>
          <a:prstGeom prst="rect">
            <a:avLst/>
          </a:prstGeom>
        </p:spPr>
      </p:pic>
      <p:pic>
        <p:nvPicPr>
          <p:cNvPr id="11" name="Imagen 10"/>
          <p:cNvPicPr>
            <a:picLocks noChangeAspect="1"/>
          </p:cNvPicPr>
          <p:nvPr/>
        </p:nvPicPr>
        <p:blipFill rotWithShape="1">
          <a:blip r:embed="rId9" cstate="email">
            <a:extLst>
              <a:ext uri="{28A0092B-C50C-407E-A947-70E740481C1C}">
                <a14:useLocalDpi xmlns:a14="http://schemas.microsoft.com/office/drawing/2010/main"/>
              </a:ext>
            </a:extLst>
          </a:blip>
          <a:srcRect t="87601" b="4984"/>
          <a:stretch/>
        </p:blipFill>
        <p:spPr>
          <a:xfrm>
            <a:off x="3686174" y="4337896"/>
            <a:ext cx="8311655" cy="362127"/>
          </a:xfrm>
          <a:prstGeom prst="rect">
            <a:avLst/>
          </a:prstGeom>
        </p:spPr>
      </p:pic>
      <p:sp>
        <p:nvSpPr>
          <p:cNvPr id="6" name="Elipse 5"/>
          <p:cNvSpPr/>
          <p:nvPr/>
        </p:nvSpPr>
        <p:spPr>
          <a:xfrm>
            <a:off x="3686174" y="4322536"/>
            <a:ext cx="1614489" cy="37493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7" name="Imagen 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246669" y="4697468"/>
            <a:ext cx="2984781" cy="2160532"/>
          </a:xfrm>
          <a:prstGeom prst="rect">
            <a:avLst/>
          </a:prstGeom>
        </p:spPr>
      </p:pic>
      <p:pic>
        <p:nvPicPr>
          <p:cNvPr id="12" name="Imagen 11"/>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935308" y="4697466"/>
            <a:ext cx="2996863" cy="2144405"/>
          </a:xfrm>
          <a:prstGeom prst="rect">
            <a:avLst/>
          </a:prstGeom>
        </p:spPr>
      </p:pic>
      <p:sp>
        <p:nvSpPr>
          <p:cNvPr id="14" name="Flecha derecha 13"/>
          <p:cNvSpPr/>
          <p:nvPr/>
        </p:nvSpPr>
        <p:spPr>
          <a:xfrm>
            <a:off x="5772150" y="3257609"/>
            <a:ext cx="585788" cy="428566"/>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b="1" dirty="0" smtClean="0">
                <a:solidFill>
                  <a:schemeClr val="tx1"/>
                </a:solidFill>
              </a:rPr>
              <a:t>1</a:t>
            </a:r>
            <a:endParaRPr lang="es-CL" b="1" dirty="0">
              <a:solidFill>
                <a:schemeClr val="tx1"/>
              </a:solidFill>
            </a:endParaRPr>
          </a:p>
        </p:txBody>
      </p:sp>
      <p:sp>
        <p:nvSpPr>
          <p:cNvPr id="17" name="Flecha derecha 16"/>
          <p:cNvSpPr/>
          <p:nvPr/>
        </p:nvSpPr>
        <p:spPr>
          <a:xfrm>
            <a:off x="2924165" y="4252980"/>
            <a:ext cx="585788" cy="428566"/>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b="1" dirty="0" smtClean="0">
                <a:solidFill>
                  <a:schemeClr val="tx1"/>
                </a:solidFill>
              </a:rPr>
              <a:t>2</a:t>
            </a:r>
            <a:endParaRPr lang="es-CL" b="1" dirty="0">
              <a:solidFill>
                <a:schemeClr val="tx1"/>
              </a:solidFill>
            </a:endParaRPr>
          </a:p>
        </p:txBody>
      </p:sp>
      <p:sp>
        <p:nvSpPr>
          <p:cNvPr id="19" name="Flecha derecha 18"/>
          <p:cNvSpPr/>
          <p:nvPr/>
        </p:nvSpPr>
        <p:spPr>
          <a:xfrm>
            <a:off x="6648459" y="6362769"/>
            <a:ext cx="585788" cy="428566"/>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b="1" dirty="0" smtClean="0">
                <a:solidFill>
                  <a:schemeClr val="tx1"/>
                </a:solidFill>
              </a:rPr>
              <a:t>3</a:t>
            </a:r>
            <a:endParaRPr lang="es-CL" b="1" dirty="0">
              <a:solidFill>
                <a:schemeClr val="tx1"/>
              </a:solidFill>
            </a:endParaRPr>
          </a:p>
        </p:txBody>
      </p:sp>
      <p:sp>
        <p:nvSpPr>
          <p:cNvPr id="21" name="Flecha derecha 20"/>
          <p:cNvSpPr/>
          <p:nvPr/>
        </p:nvSpPr>
        <p:spPr>
          <a:xfrm>
            <a:off x="10215594" y="6372289"/>
            <a:ext cx="585788" cy="428566"/>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b="1" dirty="0" smtClean="0">
                <a:solidFill>
                  <a:schemeClr val="tx1"/>
                </a:solidFill>
              </a:rPr>
              <a:t>4</a:t>
            </a:r>
            <a:endParaRPr lang="es-CL" b="1" dirty="0">
              <a:solidFill>
                <a:schemeClr val="tx1"/>
              </a:solidFill>
            </a:endParaRPr>
          </a:p>
        </p:txBody>
      </p:sp>
      <p:sp>
        <p:nvSpPr>
          <p:cNvPr id="22" name="Elipse 21"/>
          <p:cNvSpPr/>
          <p:nvPr/>
        </p:nvSpPr>
        <p:spPr>
          <a:xfrm>
            <a:off x="7100282" y="6603942"/>
            <a:ext cx="704237" cy="22072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3" name="Elipse 22"/>
          <p:cNvSpPr/>
          <p:nvPr/>
        </p:nvSpPr>
        <p:spPr>
          <a:xfrm>
            <a:off x="10767439" y="6599174"/>
            <a:ext cx="704237" cy="22072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2896487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8" name="CuadroTexto 7">
            <a:extLst>
              <a:ext uri="{FF2B5EF4-FFF2-40B4-BE49-F238E27FC236}">
                <a16:creationId xmlns:a16="http://schemas.microsoft.com/office/drawing/2014/main" id="{17DAC519-463B-4985-91BA-9D82430BF55D}"/>
              </a:ext>
            </a:extLst>
          </p:cNvPr>
          <p:cNvSpPr txBox="1"/>
          <p:nvPr/>
        </p:nvSpPr>
        <p:spPr>
          <a:xfrm>
            <a:off x="1370177" y="534226"/>
            <a:ext cx="5557095" cy="369332"/>
          </a:xfrm>
          <a:prstGeom prst="rect">
            <a:avLst/>
          </a:prstGeom>
          <a:noFill/>
        </p:spPr>
        <p:txBody>
          <a:bodyPr wrap="square">
            <a:spAutoFit/>
          </a:bodyPr>
          <a:lstStyle/>
          <a:p>
            <a:pPr>
              <a:spcBef>
                <a:spcPts val="1200"/>
              </a:spcBef>
              <a:spcAft>
                <a:spcPts val="1200"/>
              </a:spcAft>
            </a:pPr>
            <a:r>
              <a:rPr lang="es-CL"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VISOR </a:t>
            </a:r>
            <a:r>
              <a:rPr lang="es-CL" b="1" dirty="0" smtClean="0">
                <a:solidFill>
                  <a:srgbClr val="7030A0"/>
                </a:solidFill>
                <a:latin typeface="Calibri" panose="020F0502020204030204" pitchFamily="34" charset="0"/>
                <a:ea typeface="Calibri" panose="020F0502020204030204" pitchFamily="34" charset="0"/>
                <a:cs typeface="Times New Roman" panose="02020603050405020304" pitchFamily="18" charset="0"/>
              </a:rPr>
              <a:t>PARA LOS SERVIU</a:t>
            </a:r>
            <a:endParaRPr lang="es-CL" sz="9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0CBEA0A7-9930-480A-B133-D73C738652E8}"/>
              </a:ext>
            </a:extLst>
          </p:cNvPr>
          <p:cNvSpPr txBox="1"/>
          <p:nvPr/>
        </p:nvSpPr>
        <p:spPr>
          <a:xfrm>
            <a:off x="460375" y="919518"/>
            <a:ext cx="11604246" cy="1606594"/>
          </a:xfrm>
          <a:prstGeom prst="rect">
            <a:avLst/>
          </a:prstGeom>
          <a:noFill/>
        </p:spPr>
        <p:txBody>
          <a:bodyPr wrap="square">
            <a:spAutoFit/>
          </a:bodyPr>
          <a:lstStyle/>
          <a:p>
            <a:pPr marL="1092200" lvl="3" indent="-177800" fontAlgn="base">
              <a:lnSpc>
                <a:spcPct val="115000"/>
              </a:lnSpc>
              <a:buFont typeface="+mj-lt"/>
              <a:buAutoNum type="arabicPeriod"/>
            </a:pPr>
            <a:r>
              <a:rPr lang="es-CL" sz="1600" b="1" u="none" strike="noStrike" kern="0" spc="0" dirty="0">
                <a:ln>
                  <a:noFill/>
                </a:ln>
                <a:solidFill>
                  <a:schemeClr val="accent5">
                    <a:lumMod val="75000"/>
                  </a:schemeClr>
                </a:solidFill>
                <a:effectLst>
                  <a:glow>
                    <a:srgbClr val="000000"/>
                  </a:glow>
                  <a:outerShdw sx="0" sy="0">
                    <a:srgbClr val="000000"/>
                  </a:outerShdw>
                  <a:reflection stA="0" endPos="0" fadeDir="0" sx="0" sy="0"/>
                </a:effectLst>
                <a:ea typeface="Times New Roman" panose="02020603050405020304" pitchFamily="18" charset="0"/>
                <a:cs typeface="Calibri" panose="020F0502020204030204" pitchFamily="34" charset="0"/>
              </a:rPr>
              <a:t>Contenido</a:t>
            </a:r>
          </a:p>
          <a:p>
            <a:pPr algn="just">
              <a:tabLst>
                <a:tab pos="2403475" algn="l"/>
              </a:tabLst>
            </a:pPr>
            <a:r>
              <a:rPr lang="es-CL" sz="1600" dirty="0">
                <a:effectLst/>
                <a:ea typeface="Calibri" panose="020F0502020204030204" pitchFamily="34" charset="0"/>
                <a:cs typeface="Calibri" panose="020F0502020204030204" pitchFamily="34" charset="0"/>
              </a:rPr>
              <a:t>El visor </a:t>
            </a:r>
            <a:r>
              <a:rPr lang="es-CL" sz="1600" dirty="0" smtClean="0">
                <a:ea typeface="Calibri" panose="020F0502020204030204" pitchFamily="34" charset="0"/>
                <a:cs typeface="Calibri" panose="020F0502020204030204" pitchFamily="34" charset="0"/>
              </a:rPr>
              <a:t>para los SERVIU </a:t>
            </a:r>
            <a:r>
              <a:rPr lang="es-CL" sz="1600" dirty="0" smtClean="0">
                <a:effectLst/>
                <a:ea typeface="Calibri" panose="020F0502020204030204" pitchFamily="34" charset="0"/>
                <a:cs typeface="Calibri" panose="020F0502020204030204" pitchFamily="34" charset="0"/>
              </a:rPr>
              <a:t>contiene antecedentes del Diagnostico Técnico Constructivo de su región  ingresados por las Entidades Patrocinantes, además permitirá exportar la información a una planilla Excel para la revisión de la información y análisis necesario de cada proyecto.</a:t>
            </a:r>
          </a:p>
          <a:p>
            <a:pPr algn="just">
              <a:tabLst>
                <a:tab pos="2403475" algn="l"/>
              </a:tabLst>
            </a:pPr>
            <a:r>
              <a:rPr lang="es-CL" sz="1600" dirty="0" smtClean="0">
                <a:ea typeface="Calibri" panose="020F0502020204030204" pitchFamily="34" charset="0"/>
                <a:cs typeface="Calibri" panose="020F0502020204030204" pitchFamily="34" charset="0"/>
              </a:rPr>
              <a:t>Se enviara el link correspondiente a cada región el </a:t>
            </a:r>
            <a:r>
              <a:rPr lang="es-CL" sz="1600" dirty="0">
                <a:ea typeface="Calibri" panose="020F0502020204030204" pitchFamily="34" charset="0"/>
                <a:cs typeface="Calibri" panose="020F0502020204030204" pitchFamily="34" charset="0"/>
              </a:rPr>
              <a:t>cual podrán acceder </a:t>
            </a:r>
            <a:r>
              <a:rPr lang="es-CL" sz="1600" dirty="0" smtClean="0">
                <a:ea typeface="Calibri" panose="020F0502020204030204" pitchFamily="34" charset="0"/>
                <a:cs typeface="Calibri" panose="020F0502020204030204" pitchFamily="34" charset="0"/>
              </a:rPr>
              <a:t>con la cuenta que defina cada Unidad Técnica, previo aviso al nivel central.</a:t>
            </a:r>
            <a:endParaRPr lang="es-CL" sz="1600" kern="1000" dirty="0">
              <a:effectLst/>
              <a:ea typeface="Calibri" panose="020F0502020204030204" pitchFamily="34" charset="0"/>
              <a:cs typeface="Times New Roman" panose="02020603050405020304" pitchFamily="18" charset="0"/>
            </a:endParaRPr>
          </a:p>
        </p:txBody>
      </p:sp>
      <p:sp>
        <p:nvSpPr>
          <p:cNvPr id="7" name="Título 1"/>
          <p:cNvSpPr txBox="1">
            <a:spLocks/>
          </p:cNvSpPr>
          <p:nvPr/>
        </p:nvSpPr>
        <p:spPr>
          <a:xfrm>
            <a:off x="460375" y="2511183"/>
            <a:ext cx="11604246" cy="605556"/>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lvl="1" fontAlgn="base">
              <a:lnSpc>
                <a:spcPct val="115000"/>
              </a:lnSpc>
              <a:spcBef>
                <a:spcPts val="1200"/>
              </a:spcBef>
              <a:spcAft>
                <a:spcPts val="1200"/>
              </a:spcAft>
            </a:pPr>
            <a:r>
              <a:rPr lang="es-CL" sz="1600" b="1" kern="0" dirty="0" smtClean="0">
                <a:solidFill>
                  <a:srgbClr val="2F5496"/>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	2. Características del visor</a:t>
            </a:r>
            <a:br>
              <a:rPr lang="es-CL" sz="1600" b="1" kern="0" dirty="0" smtClean="0">
                <a:solidFill>
                  <a:srgbClr val="2F5496"/>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br>
            <a:r>
              <a:rPr lang="es-CL" sz="1600" kern="0" dirty="0" smtClean="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La interfaz del visor está compuesta por dos zonas: visualizador y consulta. Éstas se pueden observar en la siguiente gráfica:</a:t>
            </a:r>
            <a:endParaRPr lang="es-CL" sz="1600"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p:cNvPicPr>
            <a:picLocks noChangeAspect="1"/>
          </p:cNvPicPr>
          <p:nvPr/>
        </p:nvPicPr>
        <p:blipFill rotWithShape="1">
          <a:blip r:embed="rId5" cstate="email">
            <a:extLst>
              <a:ext uri="{28A0092B-C50C-407E-A947-70E740481C1C}">
                <a14:useLocalDpi xmlns:a14="http://schemas.microsoft.com/office/drawing/2010/main"/>
              </a:ext>
            </a:extLst>
          </a:blip>
          <a:srcRect t="12105" b="4737"/>
          <a:stretch/>
        </p:blipFill>
        <p:spPr>
          <a:xfrm>
            <a:off x="-47074" y="3457939"/>
            <a:ext cx="7273704" cy="3400062"/>
          </a:xfrm>
          <a:prstGeom prst="rect">
            <a:avLst/>
          </a:prstGeom>
        </p:spPr>
      </p:pic>
      <p:sp>
        <p:nvSpPr>
          <p:cNvPr id="9" name="CuadroTexto 8">
            <a:extLst>
              <a:ext uri="{FF2B5EF4-FFF2-40B4-BE49-F238E27FC236}">
                <a16:creationId xmlns:a16="http://schemas.microsoft.com/office/drawing/2014/main" id="{FCE99190-CD7C-46CE-A583-7A571610488D}"/>
              </a:ext>
            </a:extLst>
          </p:cNvPr>
          <p:cNvSpPr txBox="1"/>
          <p:nvPr/>
        </p:nvSpPr>
        <p:spPr>
          <a:xfrm>
            <a:off x="7454862" y="3509963"/>
            <a:ext cx="4514225" cy="2862322"/>
          </a:xfrm>
          <a:prstGeom prst="rect">
            <a:avLst/>
          </a:prstGeom>
          <a:noFill/>
        </p:spPr>
        <p:txBody>
          <a:bodyPr wrap="square">
            <a:spAutoFit/>
          </a:bodyPr>
          <a:lstStyle/>
          <a:p>
            <a:pPr marL="342900" lvl="0" indent="-342900">
              <a:spcBef>
                <a:spcPts val="200"/>
              </a:spcBef>
              <a:buFont typeface="Symbol" panose="05050102010706020507" pitchFamily="18" charset="2"/>
              <a:buChar char=""/>
              <a:tabLst>
                <a:tab pos="2403475" algn="l"/>
              </a:tabLst>
            </a:pPr>
            <a:r>
              <a:rPr lang="es-ES" sz="1800" b="1"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Zona 1 Visualizador:</a:t>
            </a:r>
            <a:r>
              <a:rPr lang="es-ES" sz="1800"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es donde se visualiza </a:t>
            </a:r>
            <a:r>
              <a:rPr lang="es-ES" sz="1800"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los DTC georreferenciados .</a:t>
            </a:r>
            <a:endParaRPr lang="es-CL" sz="14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403475" algn="l"/>
              </a:tabLst>
            </a:pPr>
            <a:r>
              <a:rPr lang="es-ES" sz="1800" b="1" kern="10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Zona 2 </a:t>
            </a:r>
            <a:r>
              <a:rPr lang="es-ES" sz="1800" b="1"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Consulta:</a:t>
            </a:r>
            <a:r>
              <a:rPr lang="es-ES" sz="1800"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 Podrán ver </a:t>
            </a:r>
          </a:p>
          <a:p>
            <a:pPr lvl="0">
              <a:tabLst>
                <a:tab pos="2403475" algn="l"/>
              </a:tabLst>
            </a:pPr>
            <a:r>
              <a:rPr lang="es-ES" sz="1800" u="sng"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Tareas</a:t>
            </a:r>
            <a:r>
              <a:rPr lang="es-ES" sz="1800"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 el criterio de consulta que permite definir según algún parámetro la búsqueda de </a:t>
            </a:r>
            <a:r>
              <a:rPr lang="es-ES" kern="1000" dirty="0" smtClean="0">
                <a:solidFill>
                  <a:srgbClr val="595959"/>
                </a:solidFill>
                <a:latin typeface="Calibri" panose="020F0502020204030204" pitchFamily="34" charset="0"/>
                <a:ea typeface="Calibri" panose="020F0502020204030204" pitchFamily="34" charset="0"/>
                <a:cs typeface="Calibri" panose="020F0502020204030204" pitchFamily="34" charset="0"/>
              </a:rPr>
              <a:t>algún  </a:t>
            </a:r>
            <a:r>
              <a:rPr lang="es-ES" kern="1000" dirty="0">
                <a:solidFill>
                  <a:srgbClr val="595959"/>
                </a:solidFill>
                <a:latin typeface="Calibri" panose="020F0502020204030204" pitchFamily="34" charset="0"/>
                <a:ea typeface="Calibri" panose="020F0502020204030204" pitchFamily="34" charset="0"/>
                <a:cs typeface="Calibri" panose="020F0502020204030204" pitchFamily="34" charset="0"/>
              </a:rPr>
              <a:t>DTC </a:t>
            </a:r>
            <a:r>
              <a:rPr lang="es-ES" kern="1000" dirty="0" smtClean="0">
                <a:solidFill>
                  <a:srgbClr val="595959"/>
                </a:solidFill>
                <a:latin typeface="Calibri" panose="020F0502020204030204" pitchFamily="34" charset="0"/>
                <a:ea typeface="Calibri" panose="020F0502020204030204" pitchFamily="34" charset="0"/>
                <a:cs typeface="Calibri" panose="020F0502020204030204" pitchFamily="34" charset="0"/>
              </a:rPr>
              <a:t>especifico, la cual, se vera en; </a:t>
            </a:r>
          </a:p>
          <a:p>
            <a:pPr lvl="0">
              <a:tabLst>
                <a:tab pos="2403475" algn="l"/>
              </a:tabLst>
            </a:pPr>
            <a:r>
              <a:rPr lang="es-ES" u="sng" kern="1000" dirty="0" smtClean="0">
                <a:solidFill>
                  <a:srgbClr val="595959"/>
                </a:solidFill>
                <a:latin typeface="Calibri" panose="020F0502020204030204" pitchFamily="34" charset="0"/>
                <a:ea typeface="Calibri" panose="020F0502020204030204" pitchFamily="34" charset="0"/>
                <a:cs typeface="Calibri" panose="020F0502020204030204" pitchFamily="34" charset="0"/>
              </a:rPr>
              <a:t>Resultados</a:t>
            </a:r>
            <a:r>
              <a:rPr lang="es-ES" kern="1000" dirty="0" smtClean="0">
                <a:solidFill>
                  <a:srgbClr val="595959"/>
                </a:solidFill>
                <a:latin typeface="Calibri" panose="020F0502020204030204" pitchFamily="34" charset="0"/>
                <a:ea typeface="Calibri" panose="020F0502020204030204" pitchFamily="34" charset="0"/>
                <a:cs typeface="Calibri" panose="020F0502020204030204" pitchFamily="34" charset="0"/>
              </a:rPr>
              <a:t> y  una ventana emergente</a:t>
            </a:r>
            <a:r>
              <a:rPr lang="es-ES" sz="1800"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a:t>
            </a:r>
            <a:endParaRPr lang="es-CL" sz="14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lvl="0">
              <a:tabLst>
                <a:tab pos="2403475" algn="l"/>
              </a:tabLst>
            </a:pPr>
            <a:r>
              <a:rPr lang="es-ES" sz="1800" u="sng"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Exportar</a:t>
            </a:r>
            <a:r>
              <a:rPr lang="es-ES" sz="1800" kern="1000" dirty="0" smtClean="0">
                <a:solidFill>
                  <a:srgbClr val="595959"/>
                </a:solidFill>
                <a:effectLst/>
                <a:latin typeface="Calibri" panose="020F0502020204030204" pitchFamily="34" charset="0"/>
                <a:ea typeface="Calibri" panose="020F0502020204030204" pitchFamily="34" charset="0"/>
                <a:cs typeface="Calibri" panose="020F0502020204030204" pitchFamily="34" charset="0"/>
              </a:rPr>
              <a:t> según los DTC seleccionados se podrán exportar a una planilla Excel para revisión y análisis</a:t>
            </a:r>
            <a:endParaRPr lang="es-CL" sz="1400" kern="1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74952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8" name="CuadroTexto 7">
            <a:extLst>
              <a:ext uri="{FF2B5EF4-FFF2-40B4-BE49-F238E27FC236}">
                <a16:creationId xmlns:a16="http://schemas.microsoft.com/office/drawing/2014/main" id="{17DAC519-463B-4985-91BA-9D82430BF55D}"/>
              </a:ext>
            </a:extLst>
          </p:cNvPr>
          <p:cNvSpPr txBox="1"/>
          <p:nvPr/>
        </p:nvSpPr>
        <p:spPr>
          <a:xfrm>
            <a:off x="1322124" y="349560"/>
            <a:ext cx="5557095" cy="369332"/>
          </a:xfrm>
          <a:prstGeom prst="rect">
            <a:avLst/>
          </a:prstGeom>
          <a:noFill/>
        </p:spPr>
        <p:txBody>
          <a:bodyPr wrap="square">
            <a:spAutoFit/>
          </a:bodyPr>
          <a:lstStyle/>
          <a:p>
            <a:pPr>
              <a:spcBef>
                <a:spcPts val="1200"/>
              </a:spcBef>
              <a:spcAft>
                <a:spcPts val="1200"/>
              </a:spcAft>
            </a:pPr>
            <a:r>
              <a:rPr lang="es-CL"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VISOR </a:t>
            </a:r>
            <a:r>
              <a:rPr lang="es-CL" b="1" dirty="0" smtClean="0">
                <a:solidFill>
                  <a:srgbClr val="7030A0"/>
                </a:solidFill>
                <a:latin typeface="Calibri" panose="020F0502020204030204" pitchFamily="34" charset="0"/>
                <a:ea typeface="Calibri" panose="020F0502020204030204" pitchFamily="34" charset="0"/>
                <a:cs typeface="Times New Roman" panose="02020603050405020304" pitchFamily="18" charset="0"/>
              </a:rPr>
              <a:t>PARA LOS SERVIU</a:t>
            </a:r>
            <a:endParaRPr lang="es-CL" sz="9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ítulo 1"/>
          <p:cNvSpPr txBox="1">
            <a:spLocks/>
          </p:cNvSpPr>
          <p:nvPr/>
        </p:nvSpPr>
        <p:spPr>
          <a:xfrm>
            <a:off x="422563" y="727528"/>
            <a:ext cx="11532875" cy="191663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lvl="4" indent="914400" fontAlgn="base">
              <a:lnSpc>
                <a:spcPct val="115000"/>
              </a:lnSpc>
              <a:spcBef>
                <a:spcPts val="1200"/>
              </a:spcBef>
              <a:spcAft>
                <a:spcPts val="1200"/>
              </a:spcAft>
              <a:buAutoNum type="arabicPeriod" startAt="3"/>
            </a:pPr>
            <a:r>
              <a:rPr lang="es-CL" sz="1400" b="1" kern="0" dirty="0" smtClean="0">
                <a:solidFill>
                  <a:srgbClr val="2F5496"/>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Herramientas del visor</a:t>
            </a:r>
            <a:br>
              <a:rPr lang="es-CL" sz="1400" b="1" kern="0" dirty="0" smtClean="0">
                <a:solidFill>
                  <a:srgbClr val="2F5496"/>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br>
            <a:r>
              <a:rPr lang="es-CL" sz="1400" kern="0" dirty="0" smtClean="0">
                <a:solidFill>
                  <a:schemeClr val="tx1"/>
                </a:solidFill>
                <a:effectLst>
                  <a:glow>
                    <a:srgbClr val="000000"/>
                  </a:glow>
                  <a:outerShdw sx="0" sy="0">
                    <a:srgbClr val="000000"/>
                  </a:outerShdw>
                  <a:reflection stA="0" endPos="0" fadeDir="0" sx="0" sy="0"/>
                </a:effectLst>
                <a:latin typeface="Calibri" panose="020F0502020204030204" pitchFamily="34" charset="0"/>
                <a:ea typeface="Times New Roman" panose="02020603050405020304" pitchFamily="18" charset="0"/>
                <a:cs typeface="Calibri" panose="020F0502020204030204" pitchFamily="34" charset="0"/>
              </a:rPr>
              <a:t>En el visualizador se verán puntos rojos, correspondientes a  todos los DTC enviados, por tanto, georreferenciados , al pinchar se abrirá una ventana emergente con información general del DTC.</a:t>
            </a:r>
          </a:p>
          <a:p>
            <a:pPr marL="0" lvl="4" fontAlgn="base">
              <a:lnSpc>
                <a:spcPct val="115000"/>
              </a:lnSpc>
              <a:spcBef>
                <a:spcPts val="1200"/>
              </a:spcBef>
              <a:spcAft>
                <a:spcPts val="1200"/>
              </a:spcAft>
            </a:pPr>
            <a:r>
              <a:rPr lang="es-CL" sz="1400"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En consulta se abrirá una ventana que tiene dos títulos, primero </a:t>
            </a:r>
            <a:r>
              <a:rPr lang="es-CL" sz="1400" b="1"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Tarea</a:t>
            </a:r>
            <a:r>
              <a:rPr lang="es-CL" sz="1400"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s donde estable criterios de consulta, es decir, por </a:t>
            </a:r>
            <a:r>
              <a:rPr lang="es-CL" sz="1400" kern="0" dirty="0" err="1"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rut</a:t>
            </a:r>
            <a:r>
              <a:rPr lang="es-CL" sz="1400"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de la organización, </a:t>
            </a:r>
            <a:r>
              <a:rPr lang="es-CL" sz="1400" kern="0" dirty="0" err="1"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rut</a:t>
            </a:r>
            <a:r>
              <a:rPr lang="es-CL" sz="1400"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de la EP, nombre de la EP u otros. Luego de seleccionar un criterio y aplicarlo se abrirá </a:t>
            </a:r>
            <a:r>
              <a:rPr lang="es-CL" sz="1400" b="1"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Resultados</a:t>
            </a:r>
            <a:r>
              <a:rPr lang="es-CL" sz="1400"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con el listado de DTC que coinciden con la selección realizada. Para revisarlo se debe exportar a Excel apretando los </a:t>
            </a:r>
            <a:r>
              <a:rPr lang="es-CL" sz="1400" b="1"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tres puntos </a:t>
            </a:r>
            <a:r>
              <a:rPr lang="es-CL" sz="1400"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o </a:t>
            </a:r>
            <a:r>
              <a:rPr lang="es-CL" sz="1400" b="1"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acciones de  entidades </a:t>
            </a:r>
            <a:r>
              <a:rPr lang="es-CL" sz="1400"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y seleccionar a archivo CSV.</a:t>
            </a:r>
            <a:endParaRPr lang="es-CL" sz="1400"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n 11"/>
          <p:cNvPicPr>
            <a:picLocks noChangeAspect="1"/>
          </p:cNvPicPr>
          <p:nvPr/>
        </p:nvPicPr>
        <p:blipFill rotWithShape="1">
          <a:blip r:embed="rId5" cstate="email">
            <a:extLst>
              <a:ext uri="{28A0092B-C50C-407E-A947-70E740481C1C}">
                <a14:useLocalDpi xmlns:a14="http://schemas.microsoft.com/office/drawing/2010/main"/>
              </a:ext>
            </a:extLst>
          </a:blip>
          <a:srcRect l="105" t="14132" r="60769" b="13853"/>
          <a:stretch/>
        </p:blipFill>
        <p:spPr>
          <a:xfrm>
            <a:off x="0" y="2756848"/>
            <a:ext cx="3963141" cy="4101152"/>
          </a:xfrm>
          <a:prstGeom prst="rect">
            <a:avLst/>
          </a:prstGeom>
        </p:spPr>
      </p:pic>
      <p:pic>
        <p:nvPicPr>
          <p:cNvPr id="13" name="Imagen 12"/>
          <p:cNvPicPr>
            <a:picLocks noChangeAspect="1"/>
          </p:cNvPicPr>
          <p:nvPr/>
        </p:nvPicPr>
        <p:blipFill rotWithShape="1">
          <a:blip r:embed="rId6" cstate="email">
            <a:extLst>
              <a:ext uri="{28A0092B-C50C-407E-A947-70E740481C1C}">
                <a14:useLocalDpi xmlns:a14="http://schemas.microsoft.com/office/drawing/2010/main"/>
              </a:ext>
            </a:extLst>
          </a:blip>
          <a:srcRect l="-25" t="13033" r="59616" b="20009"/>
          <a:stretch/>
        </p:blipFill>
        <p:spPr>
          <a:xfrm>
            <a:off x="3954429" y="2748212"/>
            <a:ext cx="4411638" cy="4109787"/>
          </a:xfrm>
          <a:prstGeom prst="rect">
            <a:avLst/>
          </a:prstGeom>
        </p:spPr>
      </p:pic>
      <p:pic>
        <p:nvPicPr>
          <p:cNvPr id="14" name="Imagen 13"/>
          <p:cNvPicPr>
            <a:picLocks noChangeAspect="1"/>
          </p:cNvPicPr>
          <p:nvPr/>
        </p:nvPicPr>
        <p:blipFill rotWithShape="1">
          <a:blip r:embed="rId7" cstate="email">
            <a:extLst>
              <a:ext uri="{28A0092B-C50C-407E-A947-70E740481C1C}">
                <a14:useLocalDpi xmlns:a14="http://schemas.microsoft.com/office/drawing/2010/main"/>
              </a:ext>
            </a:extLst>
          </a:blip>
          <a:srcRect t="13387" r="63601" b="5271"/>
          <a:stretch/>
        </p:blipFill>
        <p:spPr>
          <a:xfrm>
            <a:off x="8570787" y="2756848"/>
            <a:ext cx="3486492" cy="4101152"/>
          </a:xfrm>
          <a:prstGeom prst="rect">
            <a:avLst/>
          </a:prstGeom>
        </p:spPr>
      </p:pic>
      <p:sp>
        <p:nvSpPr>
          <p:cNvPr id="15" name="Elipse 14"/>
          <p:cNvSpPr/>
          <p:nvPr/>
        </p:nvSpPr>
        <p:spPr>
          <a:xfrm>
            <a:off x="573206" y="3985146"/>
            <a:ext cx="1050878" cy="354842"/>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p:cNvSpPr/>
          <p:nvPr/>
        </p:nvSpPr>
        <p:spPr>
          <a:xfrm>
            <a:off x="400898" y="4612035"/>
            <a:ext cx="1223186" cy="369397"/>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Elipse 16"/>
          <p:cNvSpPr/>
          <p:nvPr/>
        </p:nvSpPr>
        <p:spPr>
          <a:xfrm>
            <a:off x="1322124" y="6249767"/>
            <a:ext cx="1050878" cy="396694"/>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Elipse 17"/>
          <p:cNvSpPr/>
          <p:nvPr/>
        </p:nvSpPr>
        <p:spPr>
          <a:xfrm>
            <a:off x="4364039" y="4981432"/>
            <a:ext cx="2934269" cy="1049969"/>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9" name="Elipse 18"/>
          <p:cNvSpPr/>
          <p:nvPr/>
        </p:nvSpPr>
        <p:spPr>
          <a:xfrm>
            <a:off x="7178722" y="4476466"/>
            <a:ext cx="324306" cy="326639"/>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0" name="Elipse 19"/>
          <p:cNvSpPr/>
          <p:nvPr/>
        </p:nvSpPr>
        <p:spPr>
          <a:xfrm>
            <a:off x="9526137" y="4981432"/>
            <a:ext cx="2055511" cy="409434"/>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7911952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40115" y="450376"/>
            <a:ext cx="10219789" cy="1131130"/>
          </a:xfrm>
        </p:spPr>
        <p:txBody>
          <a:bodyPr anchor="t" anchorCtr="0">
            <a:normAutofit/>
          </a:bodyPr>
          <a:lstStyle/>
          <a:p>
            <a:r>
              <a:rPr lang="es-CL" sz="1600" dirty="0" smtClean="0"/>
              <a:t>El archivo que se exportara es una planilla Excel donde podrán revisar cada uno de los puntos entregados por las EP en el Diagnostico Técnico Constructivo, la columna B es el </a:t>
            </a:r>
            <a:r>
              <a:rPr lang="es-CL" sz="1600" dirty="0" err="1" smtClean="0"/>
              <a:t>GlobalID</a:t>
            </a:r>
            <a:r>
              <a:rPr lang="es-CL" sz="1600" dirty="0" smtClean="0"/>
              <a:t> o N° de ID, este código es único para cada ficha, para buscar solo uno se digitan los primeros 5 dígitos del ID</a:t>
            </a:r>
            <a:endParaRPr lang="es-CL" sz="1600" dirty="0"/>
          </a:p>
        </p:txBody>
      </p:sp>
      <p:pic>
        <p:nvPicPr>
          <p:cNvPr id="4" name="Marcador de contenido 3"/>
          <p:cNvPicPr>
            <a:picLocks noGrp="1" noChangeAspect="1"/>
          </p:cNvPicPr>
          <p:nvPr>
            <p:ph idx="1"/>
          </p:nvPr>
        </p:nvPicPr>
        <p:blipFill>
          <a:blip r:embed="rId2"/>
          <a:stretch>
            <a:fillRect/>
          </a:stretch>
        </p:blipFill>
        <p:spPr>
          <a:xfrm>
            <a:off x="0" y="1429571"/>
            <a:ext cx="9697677" cy="5452281"/>
          </a:xfrm>
          <a:prstGeom prst="rect">
            <a:avLst/>
          </a:prstGeom>
        </p:spPr>
      </p:pic>
      <p:pic>
        <p:nvPicPr>
          <p:cNvPr id="5"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7" name="Rectángulo redondeado 6"/>
          <p:cNvSpPr/>
          <p:nvPr/>
        </p:nvSpPr>
        <p:spPr>
          <a:xfrm>
            <a:off x="695325" y="3125337"/>
            <a:ext cx="1952340" cy="3144834"/>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 name="Rectángulo 7"/>
          <p:cNvSpPr/>
          <p:nvPr/>
        </p:nvSpPr>
        <p:spPr>
          <a:xfrm>
            <a:off x="754925" y="4112890"/>
            <a:ext cx="266700" cy="13335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3830316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pic>
        <p:nvPicPr>
          <p:cNvPr id="7" name="Imagen 6">
            <a:extLst>
              <a:ext uri="{FF2B5EF4-FFF2-40B4-BE49-F238E27FC236}">
                <a16:creationId xmlns:a16="http://schemas.microsoft.com/office/drawing/2014/main" id="{3322EA76-00EB-4BC2-853F-2627D7C5A61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64216" y="0"/>
            <a:ext cx="3127784" cy="6858000"/>
          </a:xfrm>
          <a:prstGeom prst="rect">
            <a:avLst/>
          </a:prstGeom>
        </p:spPr>
      </p:pic>
      <p:pic>
        <p:nvPicPr>
          <p:cNvPr id="3" name="Imagen 2"/>
          <p:cNvPicPr>
            <a:picLocks noChangeAspect="1"/>
          </p:cNvPicPr>
          <p:nvPr/>
        </p:nvPicPr>
        <p:blipFill>
          <a:blip r:embed="rId6"/>
          <a:stretch>
            <a:fillRect/>
          </a:stretch>
        </p:blipFill>
        <p:spPr>
          <a:xfrm>
            <a:off x="529076" y="340811"/>
            <a:ext cx="8535140" cy="6517189"/>
          </a:xfrm>
          <a:prstGeom prst="rect">
            <a:avLst/>
          </a:prstGeom>
        </p:spPr>
      </p:pic>
    </p:spTree>
    <p:extLst>
      <p:ext uri="{BB962C8B-B14F-4D97-AF65-F5344CB8AC3E}">
        <p14:creationId xmlns:p14="http://schemas.microsoft.com/office/powerpoint/2010/main" val="22695000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31349" y="93550"/>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307976" y="1212916"/>
            <a:ext cx="1895748" cy="2677656"/>
          </a:xfrm>
          <a:prstGeom prst="rect">
            <a:avLst/>
          </a:prstGeom>
        </p:spPr>
        <p:txBody>
          <a:bodyPr wrap="square">
            <a:spAutoFit/>
          </a:bodyPr>
          <a:lstStyle/>
          <a:p>
            <a:pPr marL="457200" indent="-457200">
              <a:buFont typeface="+mj-lt"/>
              <a:buAutoNum type="arabicPeriod" startAt="3"/>
            </a:pPr>
            <a:r>
              <a:rPr lang="es-ES" sz="2000" b="1" u="sng" kern="0" dirty="0">
                <a:solidFill>
                  <a:srgbClr val="82459C"/>
                </a:solidFill>
              </a:rPr>
              <a:t>ACCESO</a:t>
            </a:r>
          </a:p>
          <a:p>
            <a:endParaRPr lang="es-ES" sz="2000" dirty="0"/>
          </a:p>
          <a:p>
            <a:r>
              <a:rPr lang="es-CL" b="1" dirty="0"/>
              <a:t>Resuelta la instalación seleccionar la opción </a:t>
            </a:r>
            <a:r>
              <a:rPr lang="es-CL" b="1" dirty="0" smtClean="0"/>
              <a:t>“Iniciar sesión con </a:t>
            </a:r>
            <a:r>
              <a:rPr lang="es-CL" b="1" dirty="0" err="1" smtClean="0"/>
              <a:t>ArcGis</a:t>
            </a:r>
            <a:r>
              <a:rPr lang="es-CL" b="1" dirty="0" smtClean="0"/>
              <a:t> Online”.</a:t>
            </a:r>
            <a:endParaRPr lang="es-CL" dirty="0"/>
          </a:p>
          <a:p>
            <a:endParaRPr lang="es-ES" sz="20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21103" y="188686"/>
            <a:ext cx="3405461" cy="6669314"/>
          </a:xfrm>
          <a:prstGeom prst="rect">
            <a:avLst/>
          </a:prstGeom>
        </p:spPr>
      </p:pic>
      <p:sp>
        <p:nvSpPr>
          <p:cNvPr id="11" name="Rectángulo 10"/>
          <p:cNvSpPr/>
          <p:nvPr/>
        </p:nvSpPr>
        <p:spPr>
          <a:xfrm>
            <a:off x="6157259" y="408468"/>
            <a:ext cx="2355779" cy="5416868"/>
          </a:xfrm>
          <a:prstGeom prst="rect">
            <a:avLst/>
          </a:prstGeom>
        </p:spPr>
        <p:txBody>
          <a:bodyPr wrap="square">
            <a:spAutoFit/>
          </a:bodyPr>
          <a:lstStyle/>
          <a:p>
            <a:pPr algn="just"/>
            <a:endParaRPr lang="es-ES" sz="2000" b="1" kern="0" dirty="0">
              <a:solidFill>
                <a:srgbClr val="82459C"/>
              </a:solidFill>
            </a:endParaRPr>
          </a:p>
          <a:p>
            <a:pPr lvl="0"/>
            <a:r>
              <a:rPr lang="es-CL" dirty="0"/>
              <a:t>Ingresar usuario </a:t>
            </a:r>
            <a:r>
              <a:rPr lang="es-CL" b="1" dirty="0" err="1" smtClean="0"/>
              <a:t>diagnostico_tecnico</a:t>
            </a:r>
            <a:r>
              <a:rPr lang="es-CL" dirty="0" smtClean="0"/>
              <a:t> </a:t>
            </a:r>
            <a:r>
              <a:rPr lang="es-CL" dirty="0"/>
              <a:t>y </a:t>
            </a:r>
            <a:r>
              <a:rPr lang="es-CL" dirty="0" smtClean="0"/>
              <a:t>contraseña </a:t>
            </a:r>
            <a:r>
              <a:rPr lang="es-CL" b="1" dirty="0" smtClean="0"/>
              <a:t>capitulo1</a:t>
            </a:r>
          </a:p>
          <a:p>
            <a:pPr lvl="0"/>
            <a:endParaRPr lang="es-CL" b="1" dirty="0"/>
          </a:p>
          <a:p>
            <a:pPr lvl="0"/>
            <a:endParaRPr lang="es-CL" b="1" dirty="0" smtClean="0"/>
          </a:p>
          <a:p>
            <a:pPr lvl="0"/>
            <a:endParaRPr lang="es-CL" b="1" dirty="0"/>
          </a:p>
          <a:p>
            <a:pPr lvl="0"/>
            <a:endParaRPr lang="es-CL" b="1" dirty="0" smtClean="0"/>
          </a:p>
          <a:p>
            <a:pPr lvl="0"/>
            <a:endParaRPr lang="es-CL" b="1" dirty="0"/>
          </a:p>
          <a:p>
            <a:pPr lvl="0"/>
            <a:endParaRPr lang="es-CL" b="1" dirty="0" smtClean="0"/>
          </a:p>
          <a:p>
            <a:pPr lvl="0"/>
            <a:endParaRPr lang="es-CL" b="1" dirty="0"/>
          </a:p>
          <a:p>
            <a:pPr lvl="0"/>
            <a:endParaRPr lang="es-CL" dirty="0" smtClean="0"/>
          </a:p>
          <a:p>
            <a:pPr lvl="0"/>
            <a:r>
              <a:rPr lang="es-CL" dirty="0" smtClean="0"/>
              <a:t>Presionar </a:t>
            </a:r>
            <a:r>
              <a:rPr lang="es-CL" dirty="0"/>
              <a:t>                   y </a:t>
            </a:r>
            <a:endParaRPr lang="es-CL" dirty="0" smtClean="0"/>
          </a:p>
          <a:p>
            <a:pPr lvl="0"/>
            <a:endParaRPr lang="es-CL" dirty="0"/>
          </a:p>
          <a:p>
            <a:pPr lvl="0"/>
            <a:r>
              <a:rPr lang="es-CL" dirty="0" smtClean="0"/>
              <a:t>después </a:t>
            </a:r>
            <a:r>
              <a:rPr lang="es-CL" dirty="0"/>
              <a:t> </a:t>
            </a:r>
          </a:p>
          <a:p>
            <a:r>
              <a:rPr lang="es-CL" dirty="0"/>
              <a:t> </a:t>
            </a:r>
          </a:p>
          <a:p>
            <a:r>
              <a:rPr lang="es-CL" dirty="0"/>
              <a:t> </a:t>
            </a:r>
          </a:p>
          <a:p>
            <a:pPr lvl="0"/>
            <a:endParaRPr lang="es-CL" b="1" dirty="0"/>
          </a:p>
          <a:p>
            <a:pPr algn="just"/>
            <a:endParaRPr lang="es-ES" sz="2000" dirty="0"/>
          </a:p>
        </p:txBody>
      </p:sp>
      <p:pic>
        <p:nvPicPr>
          <p:cNvPr id="6" name="Imagen 3" descr="image006"/>
          <p:cNvPicPr>
            <a:picLocks noChangeAspect="1" noChangeArrowheads="1"/>
          </p:cNvPicPr>
          <p:nvPr/>
        </p:nvPicPr>
        <p:blipFill rotWithShape="1">
          <a:blip r:embed="rId5">
            <a:extLst>
              <a:ext uri="{28A0092B-C50C-407E-A947-70E740481C1C}">
                <a14:useLocalDpi xmlns:a14="http://schemas.microsoft.com/office/drawing/2010/main"/>
              </a:ext>
            </a:extLst>
          </a:blip>
          <a:srcRect l="1810" r="-1" b="2130"/>
          <a:stretch/>
        </p:blipFill>
        <p:spPr bwMode="auto">
          <a:xfrm>
            <a:off x="8734566" y="1"/>
            <a:ext cx="3457433" cy="3684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Imagen 6" descr="image011"/>
          <p:cNvPicPr>
            <a:picLocks noChangeAspect="1" noChangeArrowheads="1"/>
          </p:cNvPicPr>
          <p:nvPr/>
        </p:nvPicPr>
        <p:blipFill rotWithShape="1">
          <a:blip r:embed="rId6">
            <a:extLst>
              <a:ext uri="{28A0092B-C50C-407E-A947-70E740481C1C}">
                <a14:useLocalDpi xmlns:a14="http://schemas.microsoft.com/office/drawing/2010/main"/>
              </a:ext>
            </a:extLst>
          </a:blip>
          <a:srcRect b="26532"/>
          <a:stretch/>
        </p:blipFill>
        <p:spPr bwMode="auto">
          <a:xfrm>
            <a:off x="8670834" y="3862093"/>
            <a:ext cx="3393787" cy="83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Imagen 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670834" y="4938329"/>
            <a:ext cx="3521165" cy="1916723"/>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218421" y="3561180"/>
            <a:ext cx="568267" cy="583686"/>
          </a:xfrm>
          <a:prstGeom prst="rect">
            <a:avLst/>
          </a:prstGeom>
        </p:spPr>
      </p:pic>
      <p:pic>
        <p:nvPicPr>
          <p:cNvPr id="9" name="Imagen 8"/>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043944" y="4663854"/>
            <a:ext cx="2469094" cy="469433"/>
          </a:xfrm>
          <a:prstGeom prst="rect">
            <a:avLst/>
          </a:prstGeom>
        </p:spPr>
      </p:pic>
    </p:spTree>
    <p:extLst>
      <p:ext uri="{BB962C8B-B14F-4D97-AF65-F5344CB8AC3E}">
        <p14:creationId xmlns:p14="http://schemas.microsoft.com/office/powerpoint/2010/main" val="12752675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307975" y="1212916"/>
            <a:ext cx="2105441" cy="3416320"/>
          </a:xfrm>
          <a:prstGeom prst="rect">
            <a:avLst/>
          </a:prstGeom>
        </p:spPr>
        <p:txBody>
          <a:bodyPr wrap="square">
            <a:spAutoFit/>
          </a:bodyPr>
          <a:lstStyle/>
          <a:p>
            <a:endParaRPr lang="es-ES" dirty="0"/>
          </a:p>
          <a:p>
            <a:r>
              <a:rPr lang="es-CL" dirty="0" smtClean="0"/>
              <a:t>Se descarga la encuesta en la nube en el cuadrado rojo, luego pinchar la </a:t>
            </a:r>
            <a:r>
              <a:rPr lang="es-CL" dirty="0"/>
              <a:t>flecha superior izquierda, </a:t>
            </a:r>
            <a:r>
              <a:rPr lang="es-CL" dirty="0" smtClean="0"/>
              <a:t>la cual, desplegara el Diagnostico Técnico </a:t>
            </a:r>
            <a:r>
              <a:rPr lang="es-CL" dirty="0"/>
              <a:t>C</a:t>
            </a:r>
            <a:r>
              <a:rPr lang="es-CL" dirty="0" smtClean="0"/>
              <a:t>onstructivo , para comenzar a llenar se debe ir a “Adquirir”</a:t>
            </a:r>
            <a:endParaRPr lang="es-ES" dirty="0"/>
          </a:p>
        </p:txBody>
      </p:sp>
      <p:sp>
        <p:nvSpPr>
          <p:cNvPr id="11" name="Rectángulo 10"/>
          <p:cNvSpPr/>
          <p:nvPr/>
        </p:nvSpPr>
        <p:spPr>
          <a:xfrm>
            <a:off x="6118894" y="974110"/>
            <a:ext cx="2355779" cy="3754361"/>
          </a:xfrm>
          <a:prstGeom prst="rect">
            <a:avLst/>
          </a:prstGeom>
        </p:spPr>
        <p:txBody>
          <a:bodyPr wrap="square">
            <a:spAutoFit/>
          </a:bodyPr>
          <a:lstStyle/>
          <a:p>
            <a:pPr algn="just"/>
            <a:endParaRPr lang="es-ES" sz="2000" b="1" kern="0" dirty="0">
              <a:solidFill>
                <a:srgbClr val="82459C"/>
              </a:solidFill>
            </a:endParaRPr>
          </a:p>
          <a:p>
            <a:pPr lvl="0" algn="just">
              <a:lnSpc>
                <a:spcPct val="115000"/>
              </a:lnSpc>
              <a:spcBef>
                <a:spcPts val="1200"/>
              </a:spcBef>
              <a:spcAft>
                <a:spcPts val="200"/>
              </a:spcAft>
            </a:pPr>
            <a:r>
              <a:rPr lang="es-CL" sz="1800" kern="0" dirty="0" smtClean="0">
                <a:effectLst/>
                <a:latin typeface="Calibri" panose="020F0502020204030204" pitchFamily="34" charset="0"/>
                <a:ea typeface="Calibri" panose="020F0502020204030204" pitchFamily="34" charset="0"/>
                <a:cs typeface="Calibri" panose="020F0502020204030204" pitchFamily="34" charset="0"/>
              </a:rPr>
              <a:t>En el Diagnostico </a:t>
            </a:r>
            <a:r>
              <a:rPr lang="es-CL" sz="1800" kern="0" dirty="0">
                <a:effectLst/>
                <a:latin typeface="Calibri" panose="020F0502020204030204" pitchFamily="34" charset="0"/>
                <a:ea typeface="Calibri" panose="020F0502020204030204" pitchFamily="34" charset="0"/>
                <a:cs typeface="Calibri" panose="020F0502020204030204" pitchFamily="34" charset="0"/>
              </a:rPr>
              <a:t>Técnico Constructivo (siguiente imagen) aparecerán </a:t>
            </a:r>
            <a:r>
              <a:rPr lang="es-CL" sz="1800" kern="0" dirty="0" smtClean="0">
                <a:effectLst/>
                <a:latin typeface="Calibri" panose="020F0502020204030204" pitchFamily="34" charset="0"/>
                <a:ea typeface="Calibri" panose="020F0502020204030204" pitchFamily="34" charset="0"/>
                <a:cs typeface="Calibri" panose="020F0502020204030204" pitchFamily="34" charset="0"/>
              </a:rPr>
              <a:t>4 </a:t>
            </a:r>
            <a:r>
              <a:rPr lang="es-CL" sz="1800" kern="0" dirty="0">
                <a:effectLst/>
                <a:latin typeface="Calibri" panose="020F0502020204030204" pitchFamily="34" charset="0"/>
                <a:ea typeface="Calibri" panose="020F0502020204030204" pitchFamily="34" charset="0"/>
                <a:cs typeface="Calibri" panose="020F0502020204030204" pitchFamily="34" charset="0"/>
              </a:rPr>
              <a:t>secciones que deberán llenar, los cuales, aumentarán según el </a:t>
            </a:r>
            <a:r>
              <a:rPr lang="es-CL" sz="1800" b="1" kern="0" dirty="0">
                <a:effectLst/>
                <a:latin typeface="Calibri" panose="020F0502020204030204" pitchFamily="34" charset="0"/>
                <a:ea typeface="Calibri" panose="020F0502020204030204" pitchFamily="34" charset="0"/>
                <a:cs typeface="Calibri" panose="020F0502020204030204" pitchFamily="34" charset="0"/>
              </a:rPr>
              <a:t>tipo de proyecto </a:t>
            </a:r>
            <a:r>
              <a:rPr lang="es-CL" sz="1800" b="1" kern="0" dirty="0" smtClean="0">
                <a:effectLst/>
                <a:latin typeface="Calibri" panose="020F0502020204030204" pitchFamily="34" charset="0"/>
                <a:ea typeface="Calibri" panose="020F0502020204030204" pitchFamily="34" charset="0"/>
                <a:cs typeface="Calibri" panose="020F0502020204030204" pitchFamily="34" charset="0"/>
              </a:rPr>
              <a:t>y tipo de obra seleccionado</a:t>
            </a:r>
            <a:r>
              <a:rPr lang="es-CL" sz="1800" kern="0" dirty="0">
                <a:effectLst/>
                <a:latin typeface="Calibri" panose="020F0502020204030204" pitchFamily="34" charset="0"/>
                <a:ea typeface="Calibri" panose="020F0502020204030204" pitchFamily="34" charset="0"/>
                <a:cs typeface="Calibri" panose="020F0502020204030204" pitchFamily="34" charset="0"/>
              </a:rPr>
              <a:t>. </a:t>
            </a:r>
            <a:endParaRPr lang="es-CL" sz="1800" kern="1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s-ES" sz="2000" dirty="0"/>
          </a:p>
        </p:txBody>
      </p:sp>
      <p:pic>
        <p:nvPicPr>
          <p:cNvPr id="13" name="Imagen 12"/>
          <p:cNvPicPr>
            <a:picLocks noChangeAspect="1"/>
          </p:cNvPicPr>
          <p:nvPr/>
        </p:nvPicPr>
        <p:blipFill rotWithShape="1">
          <a:blip r:embed="rId4" cstate="email">
            <a:extLst>
              <a:ext uri="{28A0092B-C50C-407E-A947-70E740481C1C}">
                <a14:useLocalDpi xmlns:a14="http://schemas.microsoft.com/office/drawing/2010/main"/>
              </a:ext>
            </a:extLst>
          </a:blip>
          <a:srcRect l="30013" t="1109" r="39383" b="5545"/>
          <a:stretch/>
        </p:blipFill>
        <p:spPr>
          <a:xfrm>
            <a:off x="8767003" y="7937"/>
            <a:ext cx="3470586" cy="6828502"/>
          </a:xfrm>
          <a:prstGeom prst="rect">
            <a:avLst/>
          </a:prstGeom>
        </p:spPr>
      </p:pic>
      <p:pic>
        <p:nvPicPr>
          <p:cNvPr id="2050" name="Imagen 11" descr="image020"/>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42987" y="1596787"/>
            <a:ext cx="2962381" cy="5239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642986" y="82092"/>
            <a:ext cx="2962381" cy="1400000"/>
          </a:xfrm>
          <a:prstGeom prst="rect">
            <a:avLst/>
          </a:prstGeom>
        </p:spPr>
      </p:pic>
      <p:sp>
        <p:nvSpPr>
          <p:cNvPr id="8" name="Rectángulo 7"/>
          <p:cNvSpPr/>
          <p:nvPr/>
        </p:nvSpPr>
        <p:spPr>
          <a:xfrm>
            <a:off x="2642986" y="94343"/>
            <a:ext cx="359521" cy="3150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916792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0" name="Rectángulo 9"/>
          <p:cNvSpPr/>
          <p:nvPr/>
        </p:nvSpPr>
        <p:spPr>
          <a:xfrm>
            <a:off x="1511300" y="1595616"/>
            <a:ext cx="6091283" cy="338554"/>
          </a:xfrm>
          <a:prstGeom prst="rect">
            <a:avLst/>
          </a:prstGeom>
        </p:spPr>
        <p:txBody>
          <a:bodyPr wrap="square">
            <a:spAutoFit/>
          </a:bodyPr>
          <a:lstStyle/>
          <a:p>
            <a:r>
              <a:rPr lang="es-CL" sz="1600" b="1" kern="0" dirty="0">
                <a:solidFill>
                  <a:srgbClr val="82459C"/>
                </a:solidFill>
              </a:rPr>
              <a:t> </a:t>
            </a:r>
            <a:endParaRPr lang="es-ES" sz="1400" dirty="0"/>
          </a:p>
        </p:txBody>
      </p:sp>
      <p:pic>
        <p:nvPicPr>
          <p:cNvPr id="20" name="Imagen 19">
            <a:extLst>
              <a:ext uri="{FF2B5EF4-FFF2-40B4-BE49-F238E27FC236}">
                <a16:creationId xmlns:a16="http://schemas.microsoft.com/office/drawing/2014/main" id="{CAF154B7-04BD-4710-AE8F-1D908EAEE8F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9531" r="41767" b="5187"/>
          <a:stretch/>
        </p:blipFill>
        <p:spPr>
          <a:xfrm>
            <a:off x="7866248" y="264517"/>
            <a:ext cx="3499345" cy="6499140"/>
          </a:xfrm>
          <a:prstGeom prst="rect">
            <a:avLst/>
          </a:prstGeom>
        </p:spPr>
      </p:pic>
      <p:grpSp>
        <p:nvGrpSpPr>
          <p:cNvPr id="6" name="Group 4"/>
          <p:cNvGrpSpPr>
            <a:grpSpLocks noChangeAspect="1"/>
          </p:cNvGrpSpPr>
          <p:nvPr/>
        </p:nvGrpSpPr>
        <p:grpSpPr bwMode="auto">
          <a:xfrm>
            <a:off x="1247775" y="731838"/>
            <a:ext cx="6026150" cy="6008688"/>
            <a:chOff x="786" y="461"/>
            <a:chExt cx="3796" cy="3785"/>
          </a:xfrm>
        </p:grpSpPr>
        <p:sp>
          <p:nvSpPr>
            <p:cNvPr id="8" name="Rectangle 5"/>
            <p:cNvSpPr>
              <a:spLocks noChangeArrowheads="1"/>
            </p:cNvSpPr>
            <p:nvPr/>
          </p:nvSpPr>
          <p:spPr bwMode="auto">
            <a:xfrm>
              <a:off x="786" y="461"/>
              <a:ext cx="507"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7030A0"/>
                  </a:solidFill>
                  <a:effectLst/>
                  <a:latin typeface="Calibri" panose="020F0502020204030204" pitchFamily="34" charset="0"/>
                </a:rPr>
                <a:t>LLENADO DE</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1247" y="461"/>
              <a:ext cx="104"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7030A0"/>
                  </a:solidFill>
                  <a:effectLst/>
                  <a:latin typeface="Calibri" panose="020F0502020204030204" pitchFamily="34" charset="0"/>
                </a:rPr>
                <a:t>L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 name="Rectangle 7"/>
            <p:cNvSpPr>
              <a:spLocks noChangeArrowheads="1"/>
            </p:cNvSpPr>
            <p:nvPr/>
          </p:nvSpPr>
          <p:spPr bwMode="auto">
            <a:xfrm>
              <a:off x="1303" y="461"/>
              <a:ext cx="1514"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7030A0"/>
                  </a:solidFill>
                  <a:effectLst/>
                  <a:latin typeface="Calibri" panose="020F0502020204030204" pitchFamily="34" charset="0"/>
                </a:rPr>
                <a:t>DIAGNOSTICO TECNICO CONSTRUCTIVO</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2" name="Rectangle 8"/>
            <p:cNvSpPr>
              <a:spLocks noChangeArrowheads="1"/>
            </p:cNvSpPr>
            <p:nvPr/>
          </p:nvSpPr>
          <p:spPr bwMode="auto">
            <a:xfrm>
              <a:off x="2767" y="461"/>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7030A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3" name="Rectangle 9"/>
            <p:cNvSpPr>
              <a:spLocks noChangeArrowheads="1"/>
            </p:cNvSpPr>
            <p:nvPr/>
          </p:nvSpPr>
          <p:spPr bwMode="auto">
            <a:xfrm>
              <a:off x="1074" y="607"/>
              <a:ext cx="14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Wingdings" panose="05000000000000000000" pitchFamily="2" charset="2"/>
                </a:rPr>
                <a:t>v</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4" name="Rectangle 10"/>
            <p:cNvSpPr>
              <a:spLocks noChangeArrowheads="1"/>
            </p:cNvSpPr>
            <p:nvPr/>
          </p:nvSpPr>
          <p:spPr bwMode="auto">
            <a:xfrm>
              <a:off x="1146" y="605"/>
              <a:ext cx="5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Arial" panose="020B060402020202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5" name="Rectangle 11"/>
            <p:cNvSpPr>
              <a:spLocks noChangeArrowheads="1"/>
            </p:cNvSpPr>
            <p:nvPr/>
          </p:nvSpPr>
          <p:spPr bwMode="auto">
            <a:xfrm>
              <a:off x="1218" y="602"/>
              <a:ext cx="37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La sección</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6" name="Rectangle 12"/>
            <p:cNvSpPr>
              <a:spLocks noChangeArrowheads="1"/>
            </p:cNvSpPr>
            <p:nvPr/>
          </p:nvSpPr>
          <p:spPr bwMode="auto">
            <a:xfrm>
              <a:off x="1548" y="602"/>
              <a:ext cx="59"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7" name="Rectangle 13"/>
            <p:cNvSpPr>
              <a:spLocks noChangeArrowheads="1"/>
            </p:cNvSpPr>
            <p:nvPr/>
          </p:nvSpPr>
          <p:spPr bwMode="auto">
            <a:xfrm>
              <a:off x="1567" y="602"/>
              <a:ext cx="68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A. Presentación del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8" name="Rectangle 14"/>
            <p:cNvSpPr>
              <a:spLocks noChangeArrowheads="1"/>
            </p:cNvSpPr>
            <p:nvPr/>
          </p:nvSpPr>
          <p:spPr bwMode="auto">
            <a:xfrm>
              <a:off x="2209" y="602"/>
              <a:ext cx="331"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Proyecto</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21" name="Rectangle 15"/>
            <p:cNvSpPr>
              <a:spLocks noChangeArrowheads="1"/>
            </p:cNvSpPr>
            <p:nvPr/>
          </p:nvSpPr>
          <p:spPr bwMode="auto">
            <a:xfrm>
              <a:off x="2495" y="602"/>
              <a:ext cx="8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22" name="Rectangle 16"/>
            <p:cNvSpPr>
              <a:spLocks noChangeArrowheads="1"/>
            </p:cNvSpPr>
            <p:nvPr/>
          </p:nvSpPr>
          <p:spPr bwMode="auto">
            <a:xfrm>
              <a:off x="2535" y="602"/>
              <a:ext cx="59"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23" name="Rectangle 17"/>
            <p:cNvSpPr>
              <a:spLocks noChangeArrowheads="1"/>
            </p:cNvSpPr>
            <p:nvPr/>
          </p:nvSpPr>
          <p:spPr bwMode="auto">
            <a:xfrm>
              <a:off x="2553" y="602"/>
              <a:ext cx="29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Son los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24" name="Rectangle 18"/>
            <p:cNvSpPr>
              <a:spLocks noChangeArrowheads="1"/>
            </p:cNvSpPr>
            <p:nvPr/>
          </p:nvSpPr>
          <p:spPr bwMode="auto">
            <a:xfrm>
              <a:off x="2803" y="602"/>
              <a:ext cx="62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datos más básicos</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25" name="Rectangle 19"/>
            <p:cNvSpPr>
              <a:spLocks noChangeArrowheads="1"/>
            </p:cNvSpPr>
            <p:nvPr/>
          </p:nvSpPr>
          <p:spPr bwMode="auto">
            <a:xfrm>
              <a:off x="3388" y="602"/>
              <a:ext cx="59"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26" name="Rectangle 20"/>
            <p:cNvSpPr>
              <a:spLocks noChangeArrowheads="1"/>
            </p:cNvSpPr>
            <p:nvPr/>
          </p:nvSpPr>
          <p:spPr bwMode="auto">
            <a:xfrm>
              <a:off x="3406" y="602"/>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del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27" name="Rectangle 21"/>
            <p:cNvSpPr>
              <a:spLocks noChangeArrowheads="1"/>
            </p:cNvSpPr>
            <p:nvPr/>
          </p:nvSpPr>
          <p:spPr bwMode="auto">
            <a:xfrm>
              <a:off x="3524" y="602"/>
              <a:ext cx="11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cu</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28" name="Rectangle 22"/>
            <p:cNvSpPr>
              <a:spLocks noChangeArrowheads="1"/>
            </p:cNvSpPr>
            <p:nvPr/>
          </p:nvSpPr>
          <p:spPr bwMode="auto">
            <a:xfrm>
              <a:off x="3600" y="602"/>
              <a:ext cx="56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estionario como</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29" name="Rectangle 23"/>
            <p:cNvSpPr>
              <a:spLocks noChangeArrowheads="1"/>
            </p:cNvSpPr>
            <p:nvPr/>
          </p:nvSpPr>
          <p:spPr bwMode="auto">
            <a:xfrm>
              <a:off x="4126" y="602"/>
              <a:ext cx="6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30" name="Rectangle 24"/>
            <p:cNvSpPr>
              <a:spLocks noChangeArrowheads="1"/>
            </p:cNvSpPr>
            <p:nvPr/>
          </p:nvSpPr>
          <p:spPr bwMode="auto">
            <a:xfrm>
              <a:off x="4148" y="602"/>
              <a:ext cx="59"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000" b="0" i="0" u="none" strike="noStrike" cap="none" normalizeH="0" baseline="0" smtClean="0">
                  <a:ln>
                    <a:noFill/>
                  </a:ln>
                  <a:solidFill>
                    <a:srgbClr val="595959"/>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31" name="Rectangle 25"/>
            <p:cNvSpPr>
              <a:spLocks noChangeArrowheads="1"/>
            </p:cNvSpPr>
            <p:nvPr/>
          </p:nvSpPr>
          <p:spPr bwMode="auto">
            <a:xfrm>
              <a:off x="786" y="714"/>
              <a:ext cx="174"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200" b="1" i="0" u="none" strike="noStrike" cap="none" normalizeH="0" baseline="0" smtClean="0">
                  <a:ln>
                    <a:noFill/>
                  </a:ln>
                  <a:solidFill>
                    <a:srgbClr val="595959"/>
                  </a:solidFill>
                  <a:effectLst/>
                  <a:latin typeface="Calibri" panose="020F0502020204030204" pitchFamily="34" charset="0"/>
                </a:rPr>
                <a:t>1.1</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24" name="Rectangle 26"/>
            <p:cNvSpPr>
              <a:spLocks noChangeArrowheads="1"/>
            </p:cNvSpPr>
            <p:nvPr/>
          </p:nvSpPr>
          <p:spPr bwMode="auto">
            <a:xfrm>
              <a:off x="909" y="715"/>
              <a:ext cx="74"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200" b="1" i="0" u="none" strike="noStrike" cap="none" normalizeH="0" baseline="0" smtClean="0">
                  <a:ln>
                    <a:noFill/>
                  </a:ln>
                  <a:solidFill>
                    <a:srgbClr val="595959"/>
                  </a:solidFill>
                  <a:effectLst/>
                  <a:latin typeface="Arial" panose="020B060402020202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25" name="Rectangle 27"/>
            <p:cNvSpPr>
              <a:spLocks noChangeArrowheads="1"/>
            </p:cNvSpPr>
            <p:nvPr/>
          </p:nvSpPr>
          <p:spPr bwMode="auto">
            <a:xfrm>
              <a:off x="1069" y="714"/>
              <a:ext cx="875"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200" b="1" i="0" u="none" strike="noStrike" cap="none" normalizeH="0" baseline="0" smtClean="0">
                  <a:ln>
                    <a:noFill/>
                  </a:ln>
                  <a:solidFill>
                    <a:srgbClr val="595959"/>
                  </a:solidFill>
                  <a:effectLst/>
                  <a:latin typeface="Calibri" panose="020F0502020204030204" pitchFamily="34" charset="0"/>
                </a:rPr>
                <a:t>Llamado y Ubicación</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27" name="Rectangle 28"/>
            <p:cNvSpPr>
              <a:spLocks noChangeArrowheads="1"/>
            </p:cNvSpPr>
            <p:nvPr/>
          </p:nvSpPr>
          <p:spPr bwMode="auto">
            <a:xfrm>
              <a:off x="1890" y="714"/>
              <a:ext cx="74"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200" b="1" i="0" u="none" strike="noStrike" cap="none" normalizeH="0" baseline="0" smtClean="0">
                  <a:ln>
                    <a:noFill/>
                  </a:ln>
                  <a:solidFill>
                    <a:srgbClr val="595959"/>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28" name="Rectangle 29"/>
            <p:cNvSpPr>
              <a:spLocks noChangeArrowheads="1"/>
            </p:cNvSpPr>
            <p:nvPr/>
          </p:nvSpPr>
          <p:spPr bwMode="auto">
            <a:xfrm>
              <a:off x="786" y="945"/>
              <a:ext cx="91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A continuación, se detall</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29" name="Rectangle 30"/>
            <p:cNvSpPr>
              <a:spLocks noChangeArrowheads="1"/>
            </p:cNvSpPr>
            <p:nvPr/>
          </p:nvSpPr>
          <p:spPr bwMode="auto">
            <a:xfrm>
              <a:off x="1663" y="945"/>
              <a:ext cx="2665"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a la información que se debe ingresar. Todos los campos son obligatorios.</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30" name="Rectangle 31"/>
            <p:cNvSpPr>
              <a:spLocks noChangeArrowheads="1"/>
            </p:cNvSpPr>
            <p:nvPr/>
          </p:nvSpPr>
          <p:spPr bwMode="auto">
            <a:xfrm>
              <a:off x="4294" y="945"/>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31" name="Rectangle 32"/>
            <p:cNvSpPr>
              <a:spLocks noChangeArrowheads="1"/>
            </p:cNvSpPr>
            <p:nvPr/>
          </p:nvSpPr>
          <p:spPr bwMode="auto">
            <a:xfrm>
              <a:off x="786" y="1148"/>
              <a:ext cx="115"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1.</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32" name="Rectangle 33"/>
            <p:cNvSpPr>
              <a:spLocks noChangeArrowheads="1"/>
            </p:cNvSpPr>
            <p:nvPr/>
          </p:nvSpPr>
          <p:spPr bwMode="auto">
            <a:xfrm>
              <a:off x="855" y="1149"/>
              <a:ext cx="66"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Arial" panose="020B060402020202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33" name="Rectangle 34"/>
            <p:cNvSpPr>
              <a:spLocks noChangeArrowheads="1"/>
            </p:cNvSpPr>
            <p:nvPr/>
          </p:nvSpPr>
          <p:spPr bwMode="auto">
            <a:xfrm>
              <a:off x="930" y="1148"/>
              <a:ext cx="810"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Nombre del Llamado</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34" name="Rectangle 35"/>
            <p:cNvSpPr>
              <a:spLocks noChangeArrowheads="1"/>
            </p:cNvSpPr>
            <p:nvPr/>
          </p:nvSpPr>
          <p:spPr bwMode="auto">
            <a:xfrm>
              <a:off x="1695" y="1148"/>
              <a:ext cx="90"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35" name="Rectangle 36"/>
            <p:cNvSpPr>
              <a:spLocks noChangeArrowheads="1"/>
            </p:cNvSpPr>
            <p:nvPr/>
          </p:nvSpPr>
          <p:spPr bwMode="auto">
            <a:xfrm>
              <a:off x="1738" y="1148"/>
              <a:ext cx="254"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Debe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36" name="Rectangle 37"/>
            <p:cNvSpPr>
              <a:spLocks noChangeArrowheads="1"/>
            </p:cNvSpPr>
            <p:nvPr/>
          </p:nvSpPr>
          <p:spPr bwMode="auto">
            <a:xfrm>
              <a:off x="1945" y="1148"/>
              <a:ext cx="280"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definir</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37" name="Rectangle 38"/>
            <p:cNvSpPr>
              <a:spLocks noChangeArrowheads="1"/>
            </p:cNvSpPr>
            <p:nvPr/>
          </p:nvSpPr>
          <p:spPr bwMode="auto">
            <a:xfrm>
              <a:off x="2180" y="1148"/>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38" name="Rectangle 39"/>
            <p:cNvSpPr>
              <a:spLocks noChangeArrowheads="1"/>
            </p:cNvSpPr>
            <p:nvPr/>
          </p:nvSpPr>
          <p:spPr bwMode="auto">
            <a:xfrm>
              <a:off x="2199" y="1148"/>
              <a:ext cx="128"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la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39" name="Rectangle 40"/>
            <p:cNvSpPr>
              <a:spLocks noChangeArrowheads="1"/>
            </p:cNvSpPr>
            <p:nvPr/>
          </p:nvSpPr>
          <p:spPr bwMode="auto">
            <a:xfrm>
              <a:off x="2281" y="1148"/>
              <a:ext cx="374"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selección</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40" name="Rectangle 41"/>
            <p:cNvSpPr>
              <a:spLocks noChangeArrowheads="1"/>
            </p:cNvSpPr>
            <p:nvPr/>
          </p:nvSpPr>
          <p:spPr bwMode="auto">
            <a:xfrm>
              <a:off x="2610" y="1148"/>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41" name="Rectangle 42"/>
            <p:cNvSpPr>
              <a:spLocks noChangeArrowheads="1"/>
            </p:cNvSpPr>
            <p:nvPr/>
          </p:nvSpPr>
          <p:spPr bwMode="auto">
            <a:xfrm>
              <a:off x="2630" y="1148"/>
              <a:ext cx="202"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que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42" name="Rectangle 43"/>
            <p:cNvSpPr>
              <a:spLocks noChangeArrowheads="1"/>
            </p:cNvSpPr>
            <p:nvPr/>
          </p:nvSpPr>
          <p:spPr bwMode="auto">
            <a:xfrm>
              <a:off x="2785" y="1148"/>
              <a:ext cx="195"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está</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43" name="Rectangle 44"/>
            <p:cNvSpPr>
              <a:spLocks noChangeArrowheads="1"/>
            </p:cNvSpPr>
            <p:nvPr/>
          </p:nvSpPr>
          <p:spPr bwMode="auto">
            <a:xfrm>
              <a:off x="2934" y="1148"/>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44" name="Rectangle 45"/>
            <p:cNvSpPr>
              <a:spLocks noChangeArrowheads="1"/>
            </p:cNvSpPr>
            <p:nvPr/>
          </p:nvSpPr>
          <p:spPr bwMode="auto">
            <a:xfrm>
              <a:off x="2953" y="1148"/>
              <a:ext cx="448"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postulando</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45" name="Rectangle 46"/>
            <p:cNvSpPr>
              <a:spLocks noChangeArrowheads="1"/>
            </p:cNvSpPr>
            <p:nvPr/>
          </p:nvSpPr>
          <p:spPr bwMode="auto">
            <a:xfrm>
              <a:off x="3358" y="1148"/>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46" name="Rectangle 47"/>
            <p:cNvSpPr>
              <a:spLocks noChangeArrowheads="1"/>
            </p:cNvSpPr>
            <p:nvPr/>
          </p:nvSpPr>
          <p:spPr bwMode="auto">
            <a:xfrm>
              <a:off x="786" y="1271"/>
              <a:ext cx="115"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2.</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47" name="Rectangle 48"/>
            <p:cNvSpPr>
              <a:spLocks noChangeArrowheads="1"/>
            </p:cNvSpPr>
            <p:nvPr/>
          </p:nvSpPr>
          <p:spPr bwMode="auto">
            <a:xfrm>
              <a:off x="855" y="1272"/>
              <a:ext cx="66"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Arial" panose="020B060402020202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48" name="Rectangle 49"/>
            <p:cNvSpPr>
              <a:spLocks noChangeArrowheads="1"/>
            </p:cNvSpPr>
            <p:nvPr/>
          </p:nvSpPr>
          <p:spPr bwMode="auto">
            <a:xfrm>
              <a:off x="930" y="1271"/>
              <a:ext cx="2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N° de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49" name="Rectangle 50"/>
            <p:cNvSpPr>
              <a:spLocks noChangeArrowheads="1"/>
            </p:cNvSpPr>
            <p:nvPr/>
          </p:nvSpPr>
          <p:spPr bwMode="auto">
            <a:xfrm>
              <a:off x="1149" y="1271"/>
              <a:ext cx="445"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Resolución</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50" name="Rectangle 51"/>
            <p:cNvSpPr>
              <a:spLocks noChangeArrowheads="1"/>
            </p:cNvSpPr>
            <p:nvPr/>
          </p:nvSpPr>
          <p:spPr bwMode="auto">
            <a:xfrm>
              <a:off x="1548" y="1271"/>
              <a:ext cx="90"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51" name="Rectangle 52"/>
            <p:cNvSpPr>
              <a:spLocks noChangeArrowheads="1"/>
            </p:cNvSpPr>
            <p:nvPr/>
          </p:nvSpPr>
          <p:spPr bwMode="auto">
            <a:xfrm>
              <a:off x="1591" y="1271"/>
              <a:ext cx="544"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el numero de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52" name="Rectangle 53"/>
            <p:cNvSpPr>
              <a:spLocks noChangeArrowheads="1"/>
            </p:cNvSpPr>
            <p:nvPr/>
          </p:nvSpPr>
          <p:spPr bwMode="auto">
            <a:xfrm>
              <a:off x="2086" y="1271"/>
              <a:ext cx="128"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la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53" name="Rectangle 54"/>
            <p:cNvSpPr>
              <a:spLocks noChangeArrowheads="1"/>
            </p:cNvSpPr>
            <p:nvPr/>
          </p:nvSpPr>
          <p:spPr bwMode="auto">
            <a:xfrm>
              <a:off x="2169" y="1271"/>
              <a:ext cx="41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resolución</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54" name="Rectangle 55"/>
            <p:cNvSpPr>
              <a:spLocks noChangeArrowheads="1"/>
            </p:cNvSpPr>
            <p:nvPr/>
          </p:nvSpPr>
          <p:spPr bwMode="auto">
            <a:xfrm>
              <a:off x="2540" y="1271"/>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55" name="Rectangle 56"/>
            <p:cNvSpPr>
              <a:spLocks noChangeArrowheads="1"/>
            </p:cNvSpPr>
            <p:nvPr/>
          </p:nvSpPr>
          <p:spPr bwMode="auto">
            <a:xfrm>
              <a:off x="2559" y="1271"/>
              <a:ext cx="450"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que define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56" name="Rectangle 57"/>
            <p:cNvSpPr>
              <a:spLocks noChangeArrowheads="1"/>
            </p:cNvSpPr>
            <p:nvPr/>
          </p:nvSpPr>
          <p:spPr bwMode="auto">
            <a:xfrm>
              <a:off x="2961" y="1271"/>
              <a:ext cx="631"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el llamado y sus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57" name="Rectangle 58"/>
            <p:cNvSpPr>
              <a:spLocks noChangeArrowheads="1"/>
            </p:cNvSpPr>
            <p:nvPr/>
          </p:nvSpPr>
          <p:spPr bwMode="auto">
            <a:xfrm>
              <a:off x="3547" y="1271"/>
              <a:ext cx="453"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selecciones</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58" name="Rectangle 59"/>
            <p:cNvSpPr>
              <a:spLocks noChangeArrowheads="1"/>
            </p:cNvSpPr>
            <p:nvPr/>
          </p:nvSpPr>
          <p:spPr bwMode="auto">
            <a:xfrm>
              <a:off x="3956" y="1271"/>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59" name="Rectangle 60"/>
            <p:cNvSpPr>
              <a:spLocks noChangeArrowheads="1"/>
            </p:cNvSpPr>
            <p:nvPr/>
          </p:nvSpPr>
          <p:spPr bwMode="auto">
            <a:xfrm>
              <a:off x="786" y="1394"/>
              <a:ext cx="115"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3.</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60" name="Rectangle 61"/>
            <p:cNvSpPr>
              <a:spLocks noChangeArrowheads="1"/>
            </p:cNvSpPr>
            <p:nvPr/>
          </p:nvSpPr>
          <p:spPr bwMode="auto">
            <a:xfrm>
              <a:off x="855" y="1395"/>
              <a:ext cx="66"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Arial" panose="020B060402020202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61" name="Rectangle 62"/>
            <p:cNvSpPr>
              <a:spLocks noChangeArrowheads="1"/>
            </p:cNvSpPr>
            <p:nvPr/>
          </p:nvSpPr>
          <p:spPr bwMode="auto">
            <a:xfrm>
              <a:off x="930" y="1394"/>
              <a:ext cx="86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Nombre del Proyecto: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62" name="Rectangle 63"/>
            <p:cNvSpPr>
              <a:spLocks noChangeArrowheads="1"/>
            </p:cNvSpPr>
            <p:nvPr/>
          </p:nvSpPr>
          <p:spPr bwMode="auto">
            <a:xfrm>
              <a:off x="1749" y="1394"/>
              <a:ext cx="632"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El nombre debe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63" name="Rectangle 64"/>
            <p:cNvSpPr>
              <a:spLocks noChangeArrowheads="1"/>
            </p:cNvSpPr>
            <p:nvPr/>
          </p:nvSpPr>
          <p:spPr bwMode="auto">
            <a:xfrm>
              <a:off x="2332" y="1394"/>
              <a:ext cx="447"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dejar claro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64" name="Rectangle 65"/>
            <p:cNvSpPr>
              <a:spLocks noChangeArrowheads="1"/>
            </p:cNvSpPr>
            <p:nvPr/>
          </p:nvSpPr>
          <p:spPr bwMode="auto">
            <a:xfrm>
              <a:off x="2732" y="1394"/>
              <a:ext cx="202"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que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65" name="Rectangle 66"/>
            <p:cNvSpPr>
              <a:spLocks noChangeArrowheads="1"/>
            </p:cNvSpPr>
            <p:nvPr/>
          </p:nvSpPr>
          <p:spPr bwMode="auto">
            <a:xfrm>
              <a:off x="2889" y="1394"/>
              <a:ext cx="498"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organización</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66" name="Rectangle 67"/>
            <p:cNvSpPr>
              <a:spLocks noChangeArrowheads="1"/>
            </p:cNvSpPr>
            <p:nvPr/>
          </p:nvSpPr>
          <p:spPr bwMode="auto">
            <a:xfrm>
              <a:off x="3339" y="1394"/>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67" name="Rectangle 68"/>
            <p:cNvSpPr>
              <a:spLocks noChangeArrowheads="1"/>
            </p:cNvSpPr>
            <p:nvPr/>
          </p:nvSpPr>
          <p:spPr bwMode="auto">
            <a:xfrm>
              <a:off x="3358" y="1394"/>
              <a:ext cx="378"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y tipo de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68" name="Rectangle 69"/>
            <p:cNvSpPr>
              <a:spLocks noChangeArrowheads="1"/>
            </p:cNvSpPr>
            <p:nvPr/>
          </p:nvSpPr>
          <p:spPr bwMode="auto">
            <a:xfrm>
              <a:off x="3689" y="1394"/>
              <a:ext cx="365"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proyecto</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69" name="Rectangle 70"/>
            <p:cNvSpPr>
              <a:spLocks noChangeArrowheads="1"/>
            </p:cNvSpPr>
            <p:nvPr/>
          </p:nvSpPr>
          <p:spPr bwMode="auto">
            <a:xfrm>
              <a:off x="4008" y="1394"/>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70" name="Rectangle 71"/>
            <p:cNvSpPr>
              <a:spLocks noChangeArrowheads="1"/>
            </p:cNvSpPr>
            <p:nvPr/>
          </p:nvSpPr>
          <p:spPr bwMode="auto">
            <a:xfrm>
              <a:off x="4027" y="1394"/>
              <a:ext cx="30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postula</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71" name="Rectangle 72"/>
            <p:cNvSpPr>
              <a:spLocks noChangeArrowheads="1"/>
            </p:cNvSpPr>
            <p:nvPr/>
          </p:nvSpPr>
          <p:spPr bwMode="auto">
            <a:xfrm>
              <a:off x="4291" y="1394"/>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72" name="Rectangle 73"/>
            <p:cNvSpPr>
              <a:spLocks noChangeArrowheads="1"/>
            </p:cNvSpPr>
            <p:nvPr/>
          </p:nvSpPr>
          <p:spPr bwMode="auto">
            <a:xfrm>
              <a:off x="786" y="1519"/>
              <a:ext cx="115"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4.</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73" name="Rectangle 74"/>
            <p:cNvSpPr>
              <a:spLocks noChangeArrowheads="1"/>
            </p:cNvSpPr>
            <p:nvPr/>
          </p:nvSpPr>
          <p:spPr bwMode="auto">
            <a:xfrm>
              <a:off x="855" y="1520"/>
              <a:ext cx="66"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Arial" panose="020B060402020202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74" name="Rectangle 75"/>
            <p:cNvSpPr>
              <a:spLocks noChangeArrowheads="1"/>
            </p:cNvSpPr>
            <p:nvPr/>
          </p:nvSpPr>
          <p:spPr bwMode="auto">
            <a:xfrm>
              <a:off x="930" y="1519"/>
              <a:ext cx="322"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Región:</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75" name="Rectangle 76"/>
            <p:cNvSpPr>
              <a:spLocks noChangeArrowheads="1"/>
            </p:cNvSpPr>
            <p:nvPr/>
          </p:nvSpPr>
          <p:spPr bwMode="auto">
            <a:xfrm>
              <a:off x="1207" y="1519"/>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595959"/>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76" name="Rectangle 77"/>
            <p:cNvSpPr>
              <a:spLocks noChangeArrowheads="1"/>
            </p:cNvSpPr>
            <p:nvPr/>
          </p:nvSpPr>
          <p:spPr bwMode="auto">
            <a:xfrm>
              <a:off x="1226" y="1519"/>
              <a:ext cx="453"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Seleccionar</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77" name="Rectangle 78"/>
            <p:cNvSpPr>
              <a:spLocks noChangeArrowheads="1"/>
            </p:cNvSpPr>
            <p:nvPr/>
          </p:nvSpPr>
          <p:spPr bwMode="auto">
            <a:xfrm>
              <a:off x="1625" y="1519"/>
              <a:ext cx="6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78" name="Rectangle 79"/>
            <p:cNvSpPr>
              <a:spLocks noChangeArrowheads="1"/>
            </p:cNvSpPr>
            <p:nvPr/>
          </p:nvSpPr>
          <p:spPr bwMode="auto">
            <a:xfrm>
              <a:off x="1647" y="1519"/>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79" name="Rectangle 80"/>
            <p:cNvSpPr>
              <a:spLocks noChangeArrowheads="1"/>
            </p:cNvSpPr>
            <p:nvPr/>
          </p:nvSpPr>
          <p:spPr bwMode="auto">
            <a:xfrm>
              <a:off x="1666" y="1519"/>
              <a:ext cx="957"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de la lista desplegable, el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80" name="Rectangle 81"/>
            <p:cNvSpPr>
              <a:spLocks noChangeArrowheads="1"/>
            </p:cNvSpPr>
            <p:nvPr/>
          </p:nvSpPr>
          <p:spPr bwMode="auto">
            <a:xfrm>
              <a:off x="2575" y="1519"/>
              <a:ext cx="28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dirty="0" smtClean="0">
                  <a:ln>
                    <a:noFill/>
                  </a:ln>
                  <a:solidFill>
                    <a:srgbClr val="000000"/>
                  </a:solidFill>
                  <a:effectLst/>
                  <a:latin typeface="Calibri" panose="020F0502020204030204" pitchFamily="34" charset="0"/>
                </a:rPr>
                <a:t>nombre</a:t>
              </a: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081" name="Rectangle 82"/>
            <p:cNvSpPr>
              <a:spLocks noChangeArrowheads="1"/>
            </p:cNvSpPr>
            <p:nvPr/>
          </p:nvSpPr>
          <p:spPr bwMode="auto">
            <a:xfrm>
              <a:off x="2785" y="1519"/>
              <a:ext cx="584"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re de la región.</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82" name="Rectangle 83"/>
            <p:cNvSpPr>
              <a:spLocks noChangeArrowheads="1"/>
            </p:cNvSpPr>
            <p:nvPr/>
          </p:nvSpPr>
          <p:spPr bwMode="auto">
            <a:xfrm>
              <a:off x="3321" y="1519"/>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083" name="Rectangle 84"/>
            <p:cNvSpPr>
              <a:spLocks noChangeArrowheads="1"/>
            </p:cNvSpPr>
            <p:nvPr/>
          </p:nvSpPr>
          <p:spPr bwMode="auto">
            <a:xfrm>
              <a:off x="786" y="1642"/>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087" name="Rectangle 88"/>
            <p:cNvSpPr>
              <a:spLocks noChangeArrowheads="1"/>
            </p:cNvSpPr>
            <p:nvPr/>
          </p:nvSpPr>
          <p:spPr bwMode="auto">
            <a:xfrm>
              <a:off x="1311" y="1642"/>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088" name="Rectangle 89"/>
            <p:cNvSpPr>
              <a:spLocks noChangeArrowheads="1"/>
            </p:cNvSpPr>
            <p:nvPr/>
          </p:nvSpPr>
          <p:spPr bwMode="auto">
            <a:xfrm>
              <a:off x="1394" y="1642"/>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089" name="Rectangle 90"/>
            <p:cNvSpPr>
              <a:spLocks noChangeArrowheads="1"/>
            </p:cNvSpPr>
            <p:nvPr/>
          </p:nvSpPr>
          <p:spPr bwMode="auto">
            <a:xfrm>
              <a:off x="1709" y="1642"/>
              <a:ext cx="6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90" name="Rectangle 91"/>
            <p:cNvSpPr>
              <a:spLocks noChangeArrowheads="1"/>
            </p:cNvSpPr>
            <p:nvPr/>
          </p:nvSpPr>
          <p:spPr bwMode="auto">
            <a:xfrm>
              <a:off x="1732" y="1642"/>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092" name="Rectangle 93"/>
            <p:cNvSpPr>
              <a:spLocks noChangeArrowheads="1"/>
            </p:cNvSpPr>
            <p:nvPr/>
          </p:nvSpPr>
          <p:spPr bwMode="auto">
            <a:xfrm>
              <a:off x="2662" y="1642"/>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093" name="Rectangle 94"/>
            <p:cNvSpPr>
              <a:spLocks noChangeArrowheads="1"/>
            </p:cNvSpPr>
            <p:nvPr/>
          </p:nvSpPr>
          <p:spPr bwMode="auto">
            <a:xfrm>
              <a:off x="3507" y="1642"/>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94" name="Rectangle 95"/>
            <p:cNvSpPr>
              <a:spLocks noChangeArrowheads="1"/>
            </p:cNvSpPr>
            <p:nvPr/>
          </p:nvSpPr>
          <p:spPr bwMode="auto">
            <a:xfrm>
              <a:off x="786" y="1766"/>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smtClean="0">
                  <a:ln>
                    <a:noFill/>
                  </a:ln>
                  <a:solidFill>
                    <a:srgbClr val="000000"/>
                  </a:solidFill>
                  <a:effectLst/>
                  <a:latin typeface="Calibri" panose="020F0502020204030204" pitchFamily="34" charset="0"/>
                </a:rPr>
                <a:t>5.</a:t>
              </a: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095" name="Rectangle 96"/>
            <p:cNvSpPr>
              <a:spLocks noChangeArrowheads="1"/>
            </p:cNvSpPr>
            <p:nvPr/>
          </p:nvSpPr>
          <p:spPr bwMode="auto">
            <a:xfrm>
              <a:off x="855" y="1767"/>
              <a:ext cx="66"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Arial" panose="020B060402020202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96" name="Rectangle 97"/>
            <p:cNvSpPr>
              <a:spLocks noChangeArrowheads="1"/>
            </p:cNvSpPr>
            <p:nvPr/>
          </p:nvSpPr>
          <p:spPr bwMode="auto">
            <a:xfrm>
              <a:off x="930" y="1766"/>
              <a:ext cx="373"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smtClean="0">
                  <a:ln>
                    <a:noFill/>
                  </a:ln>
                  <a:solidFill>
                    <a:srgbClr val="000000"/>
                  </a:solidFill>
                  <a:effectLst/>
                  <a:latin typeface="Calibri" panose="020F0502020204030204" pitchFamily="34" charset="0"/>
                </a:rPr>
                <a:t>Comuna:</a:t>
              </a: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097" name="Rectangle 98"/>
            <p:cNvSpPr>
              <a:spLocks noChangeArrowheads="1"/>
            </p:cNvSpPr>
            <p:nvPr/>
          </p:nvSpPr>
          <p:spPr bwMode="auto">
            <a:xfrm>
              <a:off x="1258" y="1766"/>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595959"/>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98" name="Rectangle 99"/>
            <p:cNvSpPr>
              <a:spLocks noChangeArrowheads="1"/>
            </p:cNvSpPr>
            <p:nvPr/>
          </p:nvSpPr>
          <p:spPr bwMode="auto">
            <a:xfrm>
              <a:off x="1277" y="1766"/>
              <a:ext cx="1122"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Seleccionar nombre de la com</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099" name="Rectangle 100"/>
            <p:cNvSpPr>
              <a:spLocks noChangeArrowheads="1"/>
            </p:cNvSpPr>
            <p:nvPr/>
          </p:nvSpPr>
          <p:spPr bwMode="auto">
            <a:xfrm>
              <a:off x="2353" y="1766"/>
              <a:ext cx="202"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dirty="0" smtClean="0">
                  <a:ln>
                    <a:noFill/>
                  </a:ln>
                  <a:solidFill>
                    <a:srgbClr val="000000"/>
                  </a:solidFill>
                  <a:effectLst/>
                  <a:latin typeface="Calibri" panose="020F0502020204030204" pitchFamily="34" charset="0"/>
                </a:rPr>
                <a:t>una.</a:t>
              </a: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100" name="Rectangle 101"/>
            <p:cNvSpPr>
              <a:spLocks noChangeArrowheads="1"/>
            </p:cNvSpPr>
            <p:nvPr/>
          </p:nvSpPr>
          <p:spPr bwMode="auto">
            <a:xfrm>
              <a:off x="2511" y="1766"/>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dirty="0" smtClean="0">
                  <a:ln>
                    <a:noFill/>
                  </a:ln>
                  <a:solidFill>
                    <a:srgbClr val="000000"/>
                  </a:solidFill>
                  <a:effectLst/>
                  <a:latin typeface="Calibri" panose="020F0502020204030204" pitchFamily="34" charset="0"/>
                </a:rPr>
                <a:t> </a:t>
              </a: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101" name="Rectangle 102"/>
            <p:cNvSpPr>
              <a:spLocks noChangeArrowheads="1"/>
            </p:cNvSpPr>
            <p:nvPr/>
          </p:nvSpPr>
          <p:spPr bwMode="auto">
            <a:xfrm>
              <a:off x="786" y="1889"/>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dirty="0" smtClean="0">
                  <a:ln>
                    <a:noFill/>
                  </a:ln>
                  <a:solidFill>
                    <a:srgbClr val="000000"/>
                  </a:solidFill>
                  <a:effectLst/>
                  <a:latin typeface="Calibri" panose="020F0502020204030204" pitchFamily="34" charset="0"/>
                </a:rPr>
                <a:t>6.</a:t>
              </a: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102" name="Rectangle 103"/>
            <p:cNvSpPr>
              <a:spLocks noChangeArrowheads="1"/>
            </p:cNvSpPr>
            <p:nvPr/>
          </p:nvSpPr>
          <p:spPr bwMode="auto">
            <a:xfrm>
              <a:off x="855" y="1890"/>
              <a:ext cx="66"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Arial" panose="020B060402020202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03" name="Rectangle 104"/>
            <p:cNvSpPr>
              <a:spLocks noChangeArrowheads="1"/>
            </p:cNvSpPr>
            <p:nvPr/>
          </p:nvSpPr>
          <p:spPr bwMode="auto">
            <a:xfrm>
              <a:off x="930" y="1889"/>
              <a:ext cx="392"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Localidad</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04" name="Rectangle 105"/>
            <p:cNvSpPr>
              <a:spLocks noChangeArrowheads="1"/>
            </p:cNvSpPr>
            <p:nvPr/>
          </p:nvSpPr>
          <p:spPr bwMode="auto">
            <a:xfrm>
              <a:off x="1277" y="1889"/>
              <a:ext cx="70"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05" name="Rectangle 106"/>
            <p:cNvSpPr>
              <a:spLocks noChangeArrowheads="1"/>
            </p:cNvSpPr>
            <p:nvPr/>
          </p:nvSpPr>
          <p:spPr bwMode="auto">
            <a:xfrm>
              <a:off x="1301" y="1889"/>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595959"/>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06" name="Rectangle 107"/>
            <p:cNvSpPr>
              <a:spLocks noChangeArrowheads="1"/>
            </p:cNvSpPr>
            <p:nvPr/>
          </p:nvSpPr>
          <p:spPr bwMode="auto">
            <a:xfrm>
              <a:off x="1321" y="1889"/>
              <a:ext cx="138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Seleccionar nombre de la localidad. Si</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07" name="Rectangle 108"/>
            <p:cNvSpPr>
              <a:spLocks noChangeArrowheads="1"/>
            </p:cNvSpPr>
            <p:nvPr/>
          </p:nvSpPr>
          <p:spPr bwMode="auto">
            <a:xfrm>
              <a:off x="2666" y="1889"/>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08" name="Rectangle 109"/>
            <p:cNvSpPr>
              <a:spLocks noChangeArrowheads="1"/>
            </p:cNvSpPr>
            <p:nvPr/>
          </p:nvSpPr>
          <p:spPr bwMode="auto">
            <a:xfrm>
              <a:off x="2686" y="1889"/>
              <a:ext cx="1855"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el nombre no se encuentra en la lista desplegable,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09" name="Rectangle 110"/>
            <p:cNvSpPr>
              <a:spLocks noChangeArrowheads="1"/>
            </p:cNvSpPr>
            <p:nvPr/>
          </p:nvSpPr>
          <p:spPr bwMode="auto">
            <a:xfrm>
              <a:off x="930" y="2012"/>
              <a:ext cx="3652"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dirty="0" smtClean="0">
                  <a:ln>
                    <a:noFill/>
                  </a:ln>
                  <a:solidFill>
                    <a:srgbClr val="000000"/>
                  </a:solidFill>
                  <a:effectLst/>
                  <a:latin typeface="Calibri" panose="020F0502020204030204" pitchFamily="34" charset="0"/>
                </a:rPr>
                <a:t>seleccionar la opción “Otra”, con ello se activará un nuevo campo para que pueda escribir el nombre </a:t>
              </a:r>
              <a:endParaRPr kumimoji="0" lang="es-CL" altLang="es-CL" sz="1800" b="0" i="0" u="none" strike="noStrike" cap="none" normalizeH="0" baseline="0" dirty="0" smtClean="0">
                <a:ln>
                  <a:noFill/>
                </a:ln>
                <a:solidFill>
                  <a:schemeClr val="tx1"/>
                </a:solidFill>
                <a:effectLst/>
                <a:latin typeface="Arial" panose="020B0604020202020204" pitchFamily="34" charset="0"/>
              </a:endParaRPr>
            </a:p>
          </p:txBody>
        </p:sp>
        <p:sp>
          <p:nvSpPr>
            <p:cNvPr id="1110" name="Rectangle 111"/>
            <p:cNvSpPr>
              <a:spLocks noChangeArrowheads="1"/>
            </p:cNvSpPr>
            <p:nvPr/>
          </p:nvSpPr>
          <p:spPr bwMode="auto">
            <a:xfrm>
              <a:off x="930" y="2137"/>
              <a:ext cx="57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de la localidad.</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11" name="Rectangle 112"/>
            <p:cNvSpPr>
              <a:spLocks noChangeArrowheads="1"/>
            </p:cNvSpPr>
            <p:nvPr/>
          </p:nvSpPr>
          <p:spPr bwMode="auto">
            <a:xfrm>
              <a:off x="1465" y="2137"/>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12" name="Rectangle 113"/>
            <p:cNvSpPr>
              <a:spLocks noChangeArrowheads="1"/>
            </p:cNvSpPr>
            <p:nvPr/>
          </p:nvSpPr>
          <p:spPr bwMode="auto">
            <a:xfrm>
              <a:off x="3321" y="2792"/>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13" name="Rectangle 114"/>
            <p:cNvSpPr>
              <a:spLocks noChangeArrowheads="1"/>
            </p:cNvSpPr>
            <p:nvPr/>
          </p:nvSpPr>
          <p:spPr bwMode="auto">
            <a:xfrm>
              <a:off x="930" y="2891"/>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14" name="Rectangle 115"/>
            <p:cNvSpPr>
              <a:spLocks noChangeArrowheads="1"/>
            </p:cNvSpPr>
            <p:nvPr/>
          </p:nvSpPr>
          <p:spPr bwMode="auto">
            <a:xfrm>
              <a:off x="786" y="3014"/>
              <a:ext cx="115"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8.</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15" name="Rectangle 116"/>
            <p:cNvSpPr>
              <a:spLocks noChangeArrowheads="1"/>
            </p:cNvSpPr>
            <p:nvPr/>
          </p:nvSpPr>
          <p:spPr bwMode="auto">
            <a:xfrm>
              <a:off x="855" y="3015"/>
              <a:ext cx="66"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Arial" panose="020B060402020202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16" name="Rectangle 117"/>
            <p:cNvSpPr>
              <a:spLocks noChangeArrowheads="1"/>
            </p:cNvSpPr>
            <p:nvPr/>
          </p:nvSpPr>
          <p:spPr bwMode="auto">
            <a:xfrm>
              <a:off x="930" y="3014"/>
              <a:ext cx="621"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000000"/>
                  </a:solidFill>
                  <a:effectLst/>
                  <a:latin typeface="Calibri" panose="020F0502020204030204" pitchFamily="34" charset="0"/>
                </a:rPr>
                <a:t>Unidad Vecinal:</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17" name="Rectangle 118"/>
            <p:cNvSpPr>
              <a:spLocks noChangeArrowheads="1"/>
            </p:cNvSpPr>
            <p:nvPr/>
          </p:nvSpPr>
          <p:spPr bwMode="auto">
            <a:xfrm>
              <a:off x="1506" y="3014"/>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1" i="0" u="none" strike="noStrike" cap="none" normalizeH="0" baseline="0" smtClean="0">
                  <a:ln>
                    <a:noFill/>
                  </a:ln>
                  <a:solidFill>
                    <a:srgbClr val="595959"/>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18" name="Rectangle 119"/>
            <p:cNvSpPr>
              <a:spLocks noChangeArrowheads="1"/>
            </p:cNvSpPr>
            <p:nvPr/>
          </p:nvSpPr>
          <p:spPr bwMode="auto">
            <a:xfrm>
              <a:off x="1530" y="3014"/>
              <a:ext cx="565"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Seleccionar no</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19" name="Rectangle 120"/>
            <p:cNvSpPr>
              <a:spLocks noChangeArrowheads="1"/>
            </p:cNvSpPr>
            <p:nvPr/>
          </p:nvSpPr>
          <p:spPr bwMode="auto">
            <a:xfrm>
              <a:off x="2054" y="3014"/>
              <a:ext cx="368"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mbre de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20" name="Rectangle 121"/>
            <p:cNvSpPr>
              <a:spLocks noChangeArrowheads="1"/>
            </p:cNvSpPr>
            <p:nvPr/>
          </p:nvSpPr>
          <p:spPr bwMode="auto">
            <a:xfrm>
              <a:off x="2383" y="3014"/>
              <a:ext cx="643"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la unidad vecinal</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21" name="Rectangle 122"/>
            <p:cNvSpPr>
              <a:spLocks noChangeArrowheads="1"/>
            </p:cNvSpPr>
            <p:nvPr/>
          </p:nvSpPr>
          <p:spPr bwMode="auto">
            <a:xfrm>
              <a:off x="2991" y="3014"/>
              <a:ext cx="6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22" name="Rectangle 123"/>
            <p:cNvSpPr>
              <a:spLocks noChangeArrowheads="1"/>
            </p:cNvSpPr>
            <p:nvPr/>
          </p:nvSpPr>
          <p:spPr bwMode="auto">
            <a:xfrm>
              <a:off x="3014" y="3014"/>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23" name="Rectangle 124"/>
            <p:cNvSpPr>
              <a:spLocks noChangeArrowheads="1"/>
            </p:cNvSpPr>
            <p:nvPr/>
          </p:nvSpPr>
          <p:spPr bwMode="auto">
            <a:xfrm>
              <a:off x="3038" y="3014"/>
              <a:ext cx="1047"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Si el nombre no se encuentr</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24" name="Rectangle 125"/>
            <p:cNvSpPr>
              <a:spLocks noChangeArrowheads="1"/>
            </p:cNvSpPr>
            <p:nvPr/>
          </p:nvSpPr>
          <p:spPr bwMode="auto">
            <a:xfrm>
              <a:off x="4059" y="3014"/>
              <a:ext cx="4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a en la lista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25" name="Rectangle 126"/>
            <p:cNvSpPr>
              <a:spLocks noChangeArrowheads="1"/>
            </p:cNvSpPr>
            <p:nvPr/>
          </p:nvSpPr>
          <p:spPr bwMode="auto">
            <a:xfrm>
              <a:off x="930" y="3137"/>
              <a:ext cx="3452"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desplegable, seleccionar la opción “Otra”, con ello se activará un nuevo campo para que pueda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26" name="Rectangle 127"/>
            <p:cNvSpPr>
              <a:spLocks noChangeArrowheads="1"/>
            </p:cNvSpPr>
            <p:nvPr/>
          </p:nvSpPr>
          <p:spPr bwMode="auto">
            <a:xfrm>
              <a:off x="930" y="3261"/>
              <a:ext cx="71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escribir el nombre.</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27" name="Rectangle 128"/>
            <p:cNvSpPr>
              <a:spLocks noChangeArrowheads="1"/>
            </p:cNvSpPr>
            <p:nvPr/>
          </p:nvSpPr>
          <p:spPr bwMode="auto">
            <a:xfrm>
              <a:off x="1602" y="3261"/>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28" name="Rectangle 129"/>
            <p:cNvSpPr>
              <a:spLocks noChangeArrowheads="1"/>
            </p:cNvSpPr>
            <p:nvPr/>
          </p:nvSpPr>
          <p:spPr bwMode="auto">
            <a:xfrm>
              <a:off x="3310" y="3870"/>
              <a:ext cx="66"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1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29" name="Rectangle 130"/>
            <p:cNvSpPr>
              <a:spLocks noChangeArrowheads="1"/>
            </p:cNvSpPr>
            <p:nvPr/>
          </p:nvSpPr>
          <p:spPr bwMode="auto">
            <a:xfrm>
              <a:off x="786" y="3970"/>
              <a:ext cx="72"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2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sp>
          <p:nvSpPr>
            <p:cNvPr id="1130" name="Rectangle 131"/>
            <p:cNvSpPr>
              <a:spLocks noChangeArrowheads="1"/>
            </p:cNvSpPr>
            <p:nvPr/>
          </p:nvSpPr>
          <p:spPr bwMode="auto">
            <a:xfrm>
              <a:off x="786" y="4104"/>
              <a:ext cx="72"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200" b="0" i="0" u="none" strike="noStrike" cap="none" normalizeH="0" baseline="0" smtClean="0">
                  <a:ln>
                    <a:noFill/>
                  </a:ln>
                  <a:solidFill>
                    <a:srgbClr val="000000"/>
                  </a:solidFill>
                  <a:effectLst/>
                  <a:latin typeface="Calibri" panose="020F0502020204030204" pitchFamily="34" charset="0"/>
                </a:rPr>
                <a:t> </a:t>
              </a:r>
              <a:endParaRPr kumimoji="0" lang="es-CL" altLang="es-CL" sz="1800" b="0" i="0" u="none" strike="noStrike" cap="none" normalizeH="0" baseline="0" smtClean="0">
                <a:ln>
                  <a:noFill/>
                </a:ln>
                <a:solidFill>
                  <a:schemeClr val="tx1"/>
                </a:solidFill>
                <a:effectLst/>
                <a:latin typeface="Arial" panose="020B0604020202020204" pitchFamily="34" charset="0"/>
              </a:endParaRPr>
            </a:p>
          </p:txBody>
        </p:sp>
        <p:pic>
          <p:nvPicPr>
            <p:cNvPr id="1156" name="Picture 13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081" y="2260"/>
              <a:ext cx="1242"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 name="Picture 13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092" y="3385"/>
              <a:ext cx="1219" cy="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366717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pic>
        <p:nvPicPr>
          <p:cNvPr id="6" name="Imagen 5">
            <a:extLst>
              <a:ext uri="{FF2B5EF4-FFF2-40B4-BE49-F238E27FC236}">
                <a16:creationId xmlns:a16="http://schemas.microsoft.com/office/drawing/2014/main" id="{C23D4E12-E74C-443E-BFD0-95987817995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9531" r="41767" b="5186"/>
          <a:stretch/>
        </p:blipFill>
        <p:spPr>
          <a:xfrm>
            <a:off x="2204054" y="188686"/>
            <a:ext cx="3368041" cy="6653163"/>
          </a:xfrm>
          <a:prstGeom prst="rect">
            <a:avLst/>
          </a:prstGeom>
        </p:spPr>
      </p:pic>
      <p:sp>
        <p:nvSpPr>
          <p:cNvPr id="12" name="CuadroTexto 11">
            <a:extLst>
              <a:ext uri="{FF2B5EF4-FFF2-40B4-BE49-F238E27FC236}">
                <a16:creationId xmlns:a16="http://schemas.microsoft.com/office/drawing/2014/main" id="{90240639-D41C-4E52-83E2-DAC7E083AD47}"/>
              </a:ext>
            </a:extLst>
          </p:cNvPr>
          <p:cNvSpPr txBox="1"/>
          <p:nvPr/>
        </p:nvSpPr>
        <p:spPr>
          <a:xfrm>
            <a:off x="155575" y="1464372"/>
            <a:ext cx="2017999" cy="2125710"/>
          </a:xfrm>
          <a:prstGeom prst="rect">
            <a:avLst/>
          </a:prstGeom>
          <a:noFill/>
        </p:spPr>
        <p:txBody>
          <a:bodyPr wrap="square">
            <a:spAutoFit/>
          </a:bodyPr>
          <a:lstStyle/>
          <a:p>
            <a:pPr marL="0" lvl="1" algn="just">
              <a:lnSpc>
                <a:spcPct val="115000"/>
              </a:lnSpc>
              <a:spcBef>
                <a:spcPts val="200"/>
              </a:spcBef>
              <a:spcAft>
                <a:spcPts val="200"/>
              </a:spcAft>
              <a:buFont typeface="+mj-lt"/>
              <a:buAutoNum type="arabicPeriod"/>
            </a:pPr>
            <a:r>
              <a:rPr lang="es-ES" sz="1600" b="1" kern="1000" dirty="0">
                <a:effectLst/>
                <a:latin typeface="Calibri" panose="020F0502020204030204" pitchFamily="34" charset="0"/>
                <a:ea typeface="Calibri" panose="020F0502020204030204" pitchFamily="34" charset="0"/>
                <a:cs typeface="Calibri" panose="020F0502020204030204" pitchFamily="34" charset="0"/>
              </a:rPr>
              <a:t>Tipo de Postulación y Georreferenciación</a:t>
            </a:r>
            <a:r>
              <a:rPr lang="es-ES" sz="1600" kern="1000" dirty="0">
                <a:effectLst/>
                <a:latin typeface="Calibri" panose="020F0502020204030204" pitchFamily="34" charset="0"/>
                <a:ea typeface="Calibri" panose="020F0502020204030204" pitchFamily="34" charset="0"/>
                <a:cs typeface="Calibri" panose="020F0502020204030204" pitchFamily="34" charset="0"/>
              </a:rPr>
              <a:t>, se debe identificar el Tipo de Proyecto y Tipo de obra que postula</a:t>
            </a:r>
          </a:p>
          <a:p>
            <a:pPr marL="0" lvl="1" algn="just">
              <a:lnSpc>
                <a:spcPct val="115000"/>
              </a:lnSpc>
              <a:spcBef>
                <a:spcPts val="200"/>
              </a:spcBef>
              <a:spcAft>
                <a:spcPts val="200"/>
              </a:spcAft>
              <a:buFont typeface="+mj-lt"/>
              <a:buAutoNum type="arabicPeriod"/>
            </a:pP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n 7">
            <a:extLst>
              <a:ext uri="{FF2B5EF4-FFF2-40B4-BE49-F238E27FC236}">
                <a16:creationId xmlns:a16="http://schemas.microsoft.com/office/drawing/2014/main" id="{C838B32D-E230-45D1-91D2-B707F3CBE3D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29743" t="2728" r="41250" b="7313"/>
          <a:stretch/>
        </p:blipFill>
        <p:spPr>
          <a:xfrm>
            <a:off x="8808720" y="188686"/>
            <a:ext cx="3368040" cy="6781740"/>
          </a:xfrm>
          <a:prstGeom prst="rect">
            <a:avLst/>
          </a:prstGeom>
        </p:spPr>
      </p:pic>
      <p:sp>
        <p:nvSpPr>
          <p:cNvPr id="10" name="Rectángulo 9"/>
          <p:cNvSpPr/>
          <p:nvPr/>
        </p:nvSpPr>
        <p:spPr>
          <a:xfrm>
            <a:off x="5818540" y="534226"/>
            <a:ext cx="2676992" cy="6247864"/>
          </a:xfrm>
          <a:prstGeom prst="rect">
            <a:avLst/>
          </a:prstGeom>
        </p:spPr>
        <p:txBody>
          <a:bodyPr wrap="square">
            <a:spAutoFit/>
          </a:bodyPr>
          <a:lstStyle/>
          <a:p>
            <a:pPr algn="just"/>
            <a:r>
              <a:rPr lang="es-CL" sz="1600" b="1" kern="0" dirty="0"/>
              <a:t>Localización: </a:t>
            </a:r>
            <a:r>
              <a:rPr lang="es-CL" sz="1600" dirty="0">
                <a:effectLst/>
                <a:ea typeface="Calibri" panose="020F0502020204030204" pitchFamily="34" charset="0"/>
              </a:rPr>
              <a:t>Ingresar la localización del equipamiento. Si se encuentra en terreno, es necesario que su equipo móvil se encuentre conectado a internet, así el GPS del equipo automáticamente localizará un punto en su posición actual.</a:t>
            </a:r>
            <a:r>
              <a:rPr lang="es-CL" sz="1600" b="1" kern="0" dirty="0"/>
              <a:t> </a:t>
            </a:r>
          </a:p>
          <a:p>
            <a:pPr algn="just"/>
            <a:r>
              <a:rPr lang="es-CL" sz="1600" dirty="0">
                <a:effectLst/>
                <a:ea typeface="Calibri" panose="020F0502020204030204" pitchFamily="34" charset="0"/>
                <a:cs typeface="Calibri" panose="020F0502020204030204" pitchFamily="34" charset="0"/>
              </a:rPr>
              <a:t>En el caso de estar ingresando la información desde su escritorio, debe escribir la dirección en la parte superior, con ello generara la localización.</a:t>
            </a:r>
            <a:r>
              <a:rPr lang="es-CL" sz="1600" dirty="0">
                <a:effectLst/>
                <a:ea typeface="Calibri" panose="020F0502020204030204" pitchFamily="34" charset="0"/>
              </a:rPr>
              <a:t> Si considera que el punto no se ajusta, puede corregir de manera manual, para ello, sólo debe mover la vista con el mouse. </a:t>
            </a:r>
          </a:p>
          <a:p>
            <a:pPr algn="just"/>
            <a:r>
              <a:rPr lang="es-CL" sz="1600" dirty="0">
                <a:ea typeface="Calibri" panose="020F0502020204030204" pitchFamily="34" charset="0"/>
                <a:cs typeface="Times New Roman" panose="02020603050405020304" pitchFamily="18" charset="0"/>
              </a:rPr>
              <a:t>Para terminar, presione el icono de ticket que registrara su ubicación </a:t>
            </a:r>
          </a:p>
          <a:p>
            <a:pPr algn="just"/>
            <a:endParaRPr lang="es-CL" sz="1600" dirty="0">
              <a:effectLst/>
              <a:ea typeface="Calibri" panose="020F0502020204030204" pitchFamily="34" charset="0"/>
              <a:cs typeface="Times New Roman" panose="02020603050405020304" pitchFamily="18" charset="0"/>
            </a:endParaRPr>
          </a:p>
          <a:p>
            <a:pPr algn="just"/>
            <a:endParaRPr lang="es-ES" sz="1600" dirty="0"/>
          </a:p>
        </p:txBody>
      </p:sp>
      <p:pic>
        <p:nvPicPr>
          <p:cNvPr id="25" name="Imagen 24">
            <a:extLst>
              <a:ext uri="{FF2B5EF4-FFF2-40B4-BE49-F238E27FC236}">
                <a16:creationId xmlns:a16="http://schemas.microsoft.com/office/drawing/2014/main" id="{92D161A9-294D-47B4-899A-7791C96FF5A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54131" t="88516" r="41767" b="5187"/>
          <a:stretch/>
        </p:blipFill>
        <p:spPr>
          <a:xfrm>
            <a:off x="7293053" y="5976661"/>
            <a:ext cx="404594" cy="349223"/>
          </a:xfrm>
          <a:prstGeom prst="rect">
            <a:avLst/>
          </a:prstGeom>
        </p:spPr>
      </p:pic>
    </p:spTree>
    <p:extLst>
      <p:ext uri="{BB962C8B-B14F-4D97-AF65-F5344CB8AC3E}">
        <p14:creationId xmlns:p14="http://schemas.microsoft.com/office/powerpoint/2010/main" val="26418564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invu.cl/wp-content/uploads/2019/06/header-hogar-f.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93122"/>
          <a:stretch/>
        </p:blipFill>
        <p:spPr bwMode="auto">
          <a:xfrm>
            <a:off x="1511300" y="0"/>
            <a:ext cx="9187276" cy="18868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61713" t="13021" r="11200" b="17188"/>
          <a:stretch/>
        </p:blipFill>
        <p:spPr>
          <a:xfrm>
            <a:off x="155575" y="94343"/>
            <a:ext cx="1214603" cy="879767"/>
          </a:xfrm>
          <a:prstGeom prst="rect">
            <a:avLst/>
          </a:prstGeom>
        </p:spPr>
      </p:pic>
      <p:sp>
        <p:nvSpPr>
          <p:cNvPr id="5" name="Rectángulo 4"/>
          <p:cNvSpPr/>
          <p:nvPr/>
        </p:nvSpPr>
        <p:spPr>
          <a:xfrm>
            <a:off x="1247635" y="3257609"/>
            <a:ext cx="6934709" cy="307777"/>
          </a:xfrm>
          <a:prstGeom prst="rect">
            <a:avLst/>
          </a:prstGeom>
        </p:spPr>
        <p:txBody>
          <a:bodyPr wrap="square">
            <a:spAutoFit/>
          </a:bodyPr>
          <a:lstStyle/>
          <a:p>
            <a:endParaRPr lang="es-ES" sz="1400" dirty="0"/>
          </a:p>
        </p:txBody>
      </p:sp>
      <p:sp>
        <p:nvSpPr>
          <p:cNvPr id="3" name="AutoShape 2" descr="Foto: Cambio de Techo de Techos #95306 - Habitissimo"/>
          <p:cNvSpPr>
            <a:spLocks noChangeAspect="1" noChangeArrowheads="1"/>
          </p:cNvSpPr>
          <p:nvPr/>
        </p:nvSpPr>
        <p:spPr bwMode="auto">
          <a:xfrm>
            <a:off x="9469393" y="3344238"/>
            <a:ext cx="1554328" cy="1554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4" name="AutoShape 4" descr="Cómo Tapar o Sellar una Gotera en el Tech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dirty="0"/>
          </a:p>
        </p:txBody>
      </p:sp>
      <p:sp>
        <p:nvSpPr>
          <p:cNvPr id="12" name="CuadroTexto 11">
            <a:extLst>
              <a:ext uri="{FF2B5EF4-FFF2-40B4-BE49-F238E27FC236}">
                <a16:creationId xmlns:a16="http://schemas.microsoft.com/office/drawing/2014/main" id="{90240639-D41C-4E52-83E2-DAC7E083AD47}"/>
              </a:ext>
            </a:extLst>
          </p:cNvPr>
          <p:cNvSpPr txBox="1"/>
          <p:nvPr/>
        </p:nvSpPr>
        <p:spPr>
          <a:xfrm>
            <a:off x="155575" y="1464372"/>
            <a:ext cx="1938440" cy="3930820"/>
          </a:xfrm>
          <a:prstGeom prst="rect">
            <a:avLst/>
          </a:prstGeom>
          <a:noFill/>
        </p:spPr>
        <p:txBody>
          <a:bodyPr wrap="square">
            <a:spAutoFit/>
          </a:bodyPr>
          <a:lstStyle/>
          <a:p>
            <a:pPr marL="0" lvl="1" algn="just">
              <a:lnSpc>
                <a:spcPct val="115000"/>
              </a:lnSpc>
              <a:spcBef>
                <a:spcPts val="200"/>
              </a:spcBef>
              <a:spcAft>
                <a:spcPts val="200"/>
              </a:spcAft>
            </a:pPr>
            <a:r>
              <a:rPr lang="es-ES" sz="1800" b="1" kern="1000" dirty="0">
                <a:effectLst/>
                <a:latin typeface="Calibri" panose="020F0502020204030204" pitchFamily="34" charset="0"/>
                <a:ea typeface="Calibri" panose="020F0502020204030204" pitchFamily="34" charset="0"/>
                <a:cs typeface="Calibri" panose="020F0502020204030204" pitchFamily="34" charset="0"/>
              </a:rPr>
              <a:t>Antecedentes Organización</a:t>
            </a:r>
            <a:r>
              <a:rPr lang="es-ES" sz="1800" kern="1000" dirty="0">
                <a:effectLst/>
                <a:latin typeface="Calibri" panose="020F0502020204030204" pitchFamily="34" charset="0"/>
                <a:ea typeface="Calibri" panose="020F0502020204030204" pitchFamily="34" charset="0"/>
                <a:cs typeface="Calibri" panose="020F0502020204030204" pitchFamily="34" charset="0"/>
              </a:rPr>
              <a:t>: Se requiere el nombre, RUT, numero de personalidad jurídica, dirección, nombre, RUT y dirección del representante legal, </a:t>
            </a:r>
            <a:endParaRPr lang="es-CL" sz="1800" kern="1000" dirty="0">
              <a:effectLst/>
              <a:latin typeface="Calibri" panose="020F0502020204030204" pitchFamily="34" charset="0"/>
              <a:ea typeface="Calibri" panose="020F0502020204030204" pitchFamily="34" charset="0"/>
              <a:cs typeface="Times New Roman" panose="02020603050405020304" pitchFamily="18" charset="0"/>
            </a:endParaRPr>
          </a:p>
          <a:p>
            <a:pPr marL="0" lvl="1">
              <a:lnSpc>
                <a:spcPct val="115000"/>
              </a:lnSpc>
              <a:spcBef>
                <a:spcPts val="200"/>
              </a:spcBef>
              <a:spcAft>
                <a:spcPts val="200"/>
              </a:spcAft>
            </a:pPr>
            <a:endParaRPr lang="es-CL" sz="1600" kern="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ángulo 9"/>
          <p:cNvSpPr/>
          <p:nvPr/>
        </p:nvSpPr>
        <p:spPr>
          <a:xfrm>
            <a:off x="6087720" y="1464372"/>
            <a:ext cx="2243874" cy="2840265"/>
          </a:xfrm>
          <a:prstGeom prst="rect">
            <a:avLst/>
          </a:prstGeom>
        </p:spPr>
        <p:txBody>
          <a:bodyPr wrap="square">
            <a:spAutoFit/>
          </a:bodyPr>
          <a:lstStyle/>
          <a:p>
            <a:pPr marL="0" lvl="1" algn="just">
              <a:lnSpc>
                <a:spcPct val="115000"/>
              </a:lnSpc>
              <a:spcBef>
                <a:spcPts val="200"/>
              </a:spcBef>
              <a:spcAft>
                <a:spcPts val="200"/>
              </a:spcAft>
            </a:pPr>
            <a:r>
              <a:rPr lang="es-ES" sz="1800" b="1" kern="1000" dirty="0">
                <a:effectLst/>
                <a:latin typeface="Calibri" panose="020F0502020204030204" pitchFamily="34" charset="0"/>
                <a:ea typeface="Calibri" panose="020F0502020204030204" pitchFamily="34" charset="0"/>
                <a:cs typeface="Calibri" panose="020F0502020204030204" pitchFamily="34" charset="0"/>
              </a:rPr>
              <a:t>Antecedentes Entidad Patrocinante</a:t>
            </a:r>
            <a:r>
              <a:rPr lang="es-ES" sz="1800" kern="1000" dirty="0">
                <a:effectLst/>
                <a:latin typeface="Calibri" panose="020F0502020204030204" pitchFamily="34" charset="0"/>
                <a:ea typeface="Calibri" panose="020F0502020204030204" pitchFamily="34" charset="0"/>
                <a:cs typeface="Calibri" panose="020F0502020204030204" pitchFamily="34" charset="0"/>
              </a:rPr>
              <a:t>. Se debe identificar el nombre o razón social, RUT, dirección, nombre y RUT del representante legal</a:t>
            </a:r>
            <a:endParaRPr lang="es-CL" sz="1800" kern="1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s-CL" sz="1600" dirty="0">
              <a:effectLst/>
              <a:ea typeface="Calibri" panose="020F0502020204030204" pitchFamily="34" charset="0"/>
              <a:cs typeface="Times New Roman" panose="02020603050405020304" pitchFamily="18" charset="0"/>
            </a:endParaRPr>
          </a:p>
          <a:p>
            <a:pPr algn="just"/>
            <a:endParaRPr lang="es-ES" sz="1600" dirty="0"/>
          </a:p>
        </p:txBody>
      </p:sp>
      <p:pic>
        <p:nvPicPr>
          <p:cNvPr id="7" name="Imagen 6">
            <a:extLst>
              <a:ext uri="{FF2B5EF4-FFF2-40B4-BE49-F238E27FC236}">
                <a16:creationId xmlns:a16="http://schemas.microsoft.com/office/drawing/2014/main" id="{DF92DDA5-DE58-4BC1-8B65-7120161CBD1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9585" t="2729" r="41625" b="7770"/>
          <a:stretch/>
        </p:blipFill>
        <p:spPr>
          <a:xfrm>
            <a:off x="2427538" y="221282"/>
            <a:ext cx="3510146" cy="6636718"/>
          </a:xfrm>
          <a:prstGeom prst="rect">
            <a:avLst/>
          </a:prstGeom>
        </p:spPr>
      </p:pic>
      <p:pic>
        <p:nvPicPr>
          <p:cNvPr id="9" name="Imagen 8">
            <a:extLst>
              <a:ext uri="{FF2B5EF4-FFF2-40B4-BE49-F238E27FC236}">
                <a16:creationId xmlns:a16="http://schemas.microsoft.com/office/drawing/2014/main" id="{CD3C203E-E2BC-4411-84A0-829991AAA1A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9048" t="3204" r="41625" b="7770"/>
          <a:stretch/>
        </p:blipFill>
        <p:spPr>
          <a:xfrm>
            <a:off x="8515867" y="160338"/>
            <a:ext cx="3645653" cy="6697662"/>
          </a:xfrm>
          <a:prstGeom prst="rect">
            <a:avLst/>
          </a:prstGeom>
        </p:spPr>
      </p:pic>
    </p:spTree>
    <p:extLst>
      <p:ext uri="{BB962C8B-B14F-4D97-AF65-F5344CB8AC3E}">
        <p14:creationId xmlns:p14="http://schemas.microsoft.com/office/powerpoint/2010/main" val="136321688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4D587055BF50F44197A75F2E2406A4A7" ma:contentTypeVersion="12" ma:contentTypeDescription="Crear nuevo documento." ma:contentTypeScope="" ma:versionID="0f891adc1fce934c6aa36644a14cf2ed">
  <xsd:schema xmlns:xsd="http://www.w3.org/2001/XMLSchema" xmlns:xs="http://www.w3.org/2001/XMLSchema" xmlns:p="http://schemas.microsoft.com/office/2006/metadata/properties" xmlns:ns3="7b64a12f-3534-41b4-861a-e90e67fab7d0" xmlns:ns4="406fd25d-624a-40e6-a2e3-cef6c4dbdb28" targetNamespace="http://schemas.microsoft.com/office/2006/metadata/properties" ma:root="true" ma:fieldsID="4e7b9af02e781ce18f82146cf79b822e" ns3:_="" ns4:_="">
    <xsd:import namespace="7b64a12f-3534-41b4-861a-e90e67fab7d0"/>
    <xsd:import namespace="406fd25d-624a-40e6-a2e3-cef6c4dbdb2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LengthInSeconds"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64a12f-3534-41b4-861a-e90e67fab7d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SharingHintHash" ma:index="10" nillable="true" ma:displayName="Hash de la sugerencia para comparti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6fd25d-624a-40e6-a2e3-cef6c4dbdb2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6DEC178-B97C-4DAE-8D1B-93314ED4593F}">
  <ds:schemaRefs>
    <ds:schemaRef ds:uri="http://schemas.microsoft.com/sharepoint/v3/contenttype/forms"/>
  </ds:schemaRefs>
</ds:datastoreItem>
</file>

<file path=customXml/itemProps2.xml><?xml version="1.0" encoding="utf-8"?>
<ds:datastoreItem xmlns:ds="http://schemas.openxmlformats.org/officeDocument/2006/customXml" ds:itemID="{036D154E-C520-4851-8DAC-FE4F3546B4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64a12f-3534-41b4-861a-e90e67fab7d0"/>
    <ds:schemaRef ds:uri="406fd25d-624a-40e6-a2e3-cef6c4dbdb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133C8DD-7125-40B2-8300-463303E81D42}">
  <ds:schemaRefs>
    <ds:schemaRef ds:uri="http://schemas.openxmlformats.org/package/2006/metadata/core-properties"/>
    <ds:schemaRef ds:uri="http://purl.org/dc/dcmitype/"/>
    <ds:schemaRef ds:uri="http://schemas.microsoft.com/office/infopath/2007/PartnerControls"/>
    <ds:schemaRef ds:uri="406fd25d-624a-40e6-a2e3-cef6c4dbdb28"/>
    <ds:schemaRef ds:uri="http://schemas.microsoft.com/office/2006/documentManagement/types"/>
    <ds:schemaRef ds:uri="http://purl.org/dc/elements/1.1/"/>
    <ds:schemaRef ds:uri="http://schemas.microsoft.com/office/2006/metadata/properties"/>
    <ds:schemaRef ds:uri="7b64a12f-3534-41b4-861a-e90e67fab7d0"/>
    <ds:schemaRef ds:uri="http://purl.org/dc/term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35996</TotalTime>
  <Words>5389</Words>
  <Application>Microsoft Office PowerPoint</Application>
  <PresentationFormat>Panorámica</PresentationFormat>
  <Paragraphs>436</Paragraphs>
  <Slides>43</Slides>
  <Notes>12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43</vt:i4>
      </vt:variant>
    </vt:vector>
  </HeadingPairs>
  <TitlesOfParts>
    <vt:vector size="51" baseType="lpstr">
      <vt:lpstr>Arial</vt:lpstr>
      <vt:lpstr>Calibri</vt:lpstr>
      <vt:lpstr>Calibri Light</vt:lpstr>
      <vt:lpstr>Symbol</vt:lpstr>
      <vt:lpstr>Times New Roman</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2. Características del visor La interfaz del visor está compuesta por cinco zonas: visualizador, Filtro, Mapa Base, Caratula del DTC e impresión. Éstas se pueden observar en la siguiente gráfica:</vt:lpstr>
      <vt:lpstr>3. Herramientas del visor En el visualizador se verán puntos rojos, correspondientes a  todos los DTC enviados, por tanto, georreferenciados , al pinchar se abrirá una ventana emergente con información del DTC</vt:lpstr>
      <vt:lpstr>En el mapa base, encontraran diferentes opciones para poder ubicarse en el territorio, la idea , que utilicen la que más acomode a cada EP. </vt:lpstr>
      <vt:lpstr>En la caratula de cada ficha, el primer punto , GlobalID, es el código o N° ID que identificara a cada ficha ingresada, con este, los SERVIU al exportar la información podrán ubicar los proyectos sólo digitando los 5 primeros dígitos.    Para copiar todo el ID, se hace con el mouse y el boto izquierdo para destacar, luego para copiar se hace con el botón derecho, para pegar en la planilla de “Nuevo Formato OOCC” que envían los SERVIU al nivel central.</vt:lpstr>
      <vt:lpstr>Presentación de PowerPoint</vt:lpstr>
      <vt:lpstr>Presentación de PowerPoint</vt:lpstr>
      <vt:lpstr>El archivo que se exportara es una planilla Excel donde podrán revisar cada uno de los puntos entregados por las EP en el Diagnostico Técnico Constructivo, la columna B es el GlobalID o N° de ID, este código es único para cada ficha, para buscar solo uno se digitan los primeros 5 dígitos del ID</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Windows</dc:creator>
  <cp:lastModifiedBy>Fernanda Garcia Toledo</cp:lastModifiedBy>
  <cp:revision>179</cp:revision>
  <dcterms:created xsi:type="dcterms:W3CDTF">2020-07-15T19:27:39Z</dcterms:created>
  <dcterms:modified xsi:type="dcterms:W3CDTF">2022-03-11T20:46:17Z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0x0101004D587055BF50F44197A75F2E2406A4A7</vt:lpwstr>
  </property>
</Properties>
</file>