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4"/>
  </p:sldMasterIdLst>
  <p:notesMasterIdLst>
    <p:notesMasterId r:id="rId35"/>
  </p:notesMasterIdLst>
  <p:sldIdLst>
    <p:sldId id="256" r:id="rId5"/>
    <p:sldId id="480" r:id="rId6"/>
    <p:sldId id="492" r:id="rId7"/>
    <p:sldId id="494" r:id="rId8"/>
    <p:sldId id="500" r:id="rId9"/>
    <p:sldId id="499" r:id="rId10"/>
    <p:sldId id="504" r:id="rId11"/>
    <p:sldId id="498" r:id="rId12"/>
    <p:sldId id="503" r:id="rId13"/>
    <p:sldId id="502" r:id="rId14"/>
    <p:sldId id="501" r:id="rId15"/>
    <p:sldId id="497" r:id="rId16"/>
    <p:sldId id="496" r:id="rId17"/>
    <p:sldId id="508" r:id="rId18"/>
    <p:sldId id="506" r:id="rId19"/>
    <p:sldId id="511" r:id="rId20"/>
    <p:sldId id="505" r:id="rId21"/>
    <p:sldId id="510" r:id="rId22"/>
    <p:sldId id="514" r:id="rId23"/>
    <p:sldId id="509" r:id="rId24"/>
    <p:sldId id="513" r:id="rId25"/>
    <p:sldId id="512" r:id="rId26"/>
    <p:sldId id="517" r:id="rId27"/>
    <p:sldId id="519" r:id="rId28"/>
    <p:sldId id="495" r:id="rId29"/>
    <p:sldId id="516" r:id="rId30"/>
    <p:sldId id="515" r:id="rId31"/>
    <p:sldId id="518" r:id="rId32"/>
    <p:sldId id="520" r:id="rId33"/>
    <p:sldId id="263" r:id="rId3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3D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E4D96C-49CA-447B-90CD-2D0925DC8F77}" v="5" dt="2026-08-17T14:42:32.7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Rachel Moreno" userId="43ba91a2-ab57-47c1-99c8-c883f6d19f7b" providerId="ADAL" clId="{8318F7F5-ADED-4B0D-B08C-F050BC5FC86F}"/>
    <pc:docChg chg="undo custSel addSld delSld modSld sldOrd delMainMaster">
      <pc:chgData name="Ana Rachel Moreno" userId="43ba91a2-ab57-47c1-99c8-c883f6d19f7b" providerId="ADAL" clId="{8318F7F5-ADED-4B0D-B08C-F050BC5FC86F}" dt="2026-08-17T15:40:13.780" v="2761" actId="6549"/>
      <pc:docMkLst>
        <pc:docMk/>
      </pc:docMkLst>
      <pc:sldChg chg="modSp mod">
        <pc:chgData name="Ana Rachel Moreno" userId="43ba91a2-ab57-47c1-99c8-c883f6d19f7b" providerId="ADAL" clId="{8318F7F5-ADED-4B0D-B08C-F050BC5FC86F}" dt="2026-08-17T15:00:13.122" v="2319" actId="20577"/>
        <pc:sldMkLst>
          <pc:docMk/>
          <pc:sldMk cId="1172858987" sldId="498"/>
        </pc:sldMkLst>
        <pc:spChg chg="mod">
          <ac:chgData name="Ana Rachel Moreno" userId="43ba91a2-ab57-47c1-99c8-c883f6d19f7b" providerId="ADAL" clId="{8318F7F5-ADED-4B0D-B08C-F050BC5FC86F}" dt="2026-08-17T15:00:13.122" v="2319" actId="20577"/>
          <ac:spMkLst>
            <pc:docMk/>
            <pc:sldMk cId="1172858987" sldId="498"/>
            <ac:spMk id="2" creationId="{D64B0219-BF64-29FC-525F-A5AFF1BC6C39}"/>
          </ac:spMkLst>
        </pc:spChg>
        <pc:graphicFrameChg chg="modGraphic">
          <ac:chgData name="Ana Rachel Moreno" userId="43ba91a2-ab57-47c1-99c8-c883f6d19f7b" providerId="ADAL" clId="{8318F7F5-ADED-4B0D-B08C-F050BC5FC86F}" dt="2026-08-17T14:57:48.893" v="2168" actId="20577"/>
          <ac:graphicFrameMkLst>
            <pc:docMk/>
            <pc:sldMk cId="1172858987" sldId="498"/>
            <ac:graphicFrameMk id="4" creationId="{9E0B1975-7FB7-5931-F1E3-FC3A3CB3B796}"/>
          </ac:graphicFrameMkLst>
        </pc:graphicFrameChg>
      </pc:sldChg>
      <pc:sldChg chg="modSp mod">
        <pc:chgData name="Ana Rachel Moreno" userId="43ba91a2-ab57-47c1-99c8-c883f6d19f7b" providerId="ADAL" clId="{8318F7F5-ADED-4B0D-B08C-F050BC5FC86F}" dt="2026-08-17T15:07:44.366" v="2542" actId="6549"/>
        <pc:sldMkLst>
          <pc:docMk/>
          <pc:sldMk cId="3396758826" sldId="502"/>
        </pc:sldMkLst>
        <pc:spChg chg="mod">
          <ac:chgData name="Ana Rachel Moreno" userId="43ba91a2-ab57-47c1-99c8-c883f6d19f7b" providerId="ADAL" clId="{8318F7F5-ADED-4B0D-B08C-F050BC5FC86F}" dt="2026-08-17T15:07:44.366" v="2542" actId="6549"/>
          <ac:spMkLst>
            <pc:docMk/>
            <pc:sldMk cId="3396758826" sldId="502"/>
            <ac:spMk id="2" creationId="{CF24B84C-124E-4CF3-1937-ACD7FEF20F47}"/>
          </ac:spMkLst>
        </pc:spChg>
        <pc:picChg chg="mod">
          <ac:chgData name="Ana Rachel Moreno" userId="43ba91a2-ab57-47c1-99c8-c883f6d19f7b" providerId="ADAL" clId="{8318F7F5-ADED-4B0D-B08C-F050BC5FC86F}" dt="2026-08-17T15:06:01.411" v="2491" actId="14100"/>
          <ac:picMkLst>
            <pc:docMk/>
            <pc:sldMk cId="3396758826" sldId="502"/>
            <ac:picMk id="7" creationId="{4AD3C725-765A-6104-6701-8756A64D3878}"/>
          </ac:picMkLst>
        </pc:picChg>
      </pc:sldChg>
      <pc:sldChg chg="modSp mod">
        <pc:chgData name="Ana Rachel Moreno" userId="43ba91a2-ab57-47c1-99c8-c883f6d19f7b" providerId="ADAL" clId="{8318F7F5-ADED-4B0D-B08C-F050BC5FC86F}" dt="2026-08-17T15:01:23.467" v="2359" actId="20577"/>
        <pc:sldMkLst>
          <pc:docMk/>
          <pc:sldMk cId="3887495164" sldId="503"/>
        </pc:sldMkLst>
        <pc:spChg chg="mod">
          <ac:chgData name="Ana Rachel Moreno" userId="43ba91a2-ab57-47c1-99c8-c883f6d19f7b" providerId="ADAL" clId="{8318F7F5-ADED-4B0D-B08C-F050BC5FC86F}" dt="2026-08-17T15:01:23.467" v="2359" actId="20577"/>
          <ac:spMkLst>
            <pc:docMk/>
            <pc:sldMk cId="3887495164" sldId="503"/>
            <ac:spMk id="2" creationId="{2CF132AC-24D5-7611-8F8B-2F2F10686D7D}"/>
          </ac:spMkLst>
        </pc:spChg>
      </pc:sldChg>
      <pc:sldChg chg="modSp mod">
        <pc:chgData name="Ana Rachel Moreno" userId="43ba91a2-ab57-47c1-99c8-c883f6d19f7b" providerId="ADAL" clId="{8318F7F5-ADED-4B0D-B08C-F050BC5FC86F}" dt="2026-08-17T15:36:39.521" v="2696" actId="6549"/>
        <pc:sldMkLst>
          <pc:docMk/>
          <pc:sldMk cId="500313950" sldId="509"/>
        </pc:sldMkLst>
        <pc:spChg chg="mod">
          <ac:chgData name="Ana Rachel Moreno" userId="43ba91a2-ab57-47c1-99c8-c883f6d19f7b" providerId="ADAL" clId="{8318F7F5-ADED-4B0D-B08C-F050BC5FC86F}" dt="2026-08-17T15:36:39.521" v="2696" actId="6549"/>
          <ac:spMkLst>
            <pc:docMk/>
            <pc:sldMk cId="500313950" sldId="509"/>
            <ac:spMk id="2" creationId="{57BDE88F-26C1-1698-6779-A8526EC372C0}"/>
          </ac:spMkLst>
        </pc:spChg>
      </pc:sldChg>
      <pc:sldChg chg="addSp delSp modSp mod">
        <pc:chgData name="Ana Rachel Moreno" userId="43ba91a2-ab57-47c1-99c8-c883f6d19f7b" providerId="ADAL" clId="{8318F7F5-ADED-4B0D-B08C-F050BC5FC86F}" dt="2026-08-17T15:34:49.693" v="2546" actId="14100"/>
        <pc:sldMkLst>
          <pc:docMk/>
          <pc:sldMk cId="62487072" sldId="514"/>
        </pc:sldMkLst>
        <pc:picChg chg="del">
          <ac:chgData name="Ana Rachel Moreno" userId="43ba91a2-ab57-47c1-99c8-c883f6d19f7b" providerId="ADAL" clId="{8318F7F5-ADED-4B0D-B08C-F050BC5FC86F}" dt="2026-08-17T15:33:33.062" v="2543" actId="21"/>
          <ac:picMkLst>
            <pc:docMk/>
            <pc:sldMk cId="62487072" sldId="514"/>
            <ac:picMk id="4" creationId="{8A45D8D5-57E1-ED29-1AA6-93D513E93A2B}"/>
          </ac:picMkLst>
        </pc:picChg>
        <pc:picChg chg="add mod">
          <ac:chgData name="Ana Rachel Moreno" userId="43ba91a2-ab57-47c1-99c8-c883f6d19f7b" providerId="ADAL" clId="{8318F7F5-ADED-4B0D-B08C-F050BC5FC86F}" dt="2026-08-17T15:34:49.693" v="2546" actId="14100"/>
          <ac:picMkLst>
            <pc:docMk/>
            <pc:sldMk cId="62487072" sldId="514"/>
            <ac:picMk id="7" creationId="{1C4C96A1-CD3F-0CF1-1C60-45EDD9EA3F42}"/>
          </ac:picMkLst>
        </pc:picChg>
      </pc:sldChg>
      <pc:sldChg chg="modSp mod">
        <pc:chgData name="Ana Rachel Moreno" userId="43ba91a2-ab57-47c1-99c8-c883f6d19f7b" providerId="ADAL" clId="{8318F7F5-ADED-4B0D-B08C-F050BC5FC86F}" dt="2026-08-17T15:38:45.297" v="2717" actId="20577"/>
        <pc:sldMkLst>
          <pc:docMk/>
          <pc:sldMk cId="504544282" sldId="518"/>
        </pc:sldMkLst>
        <pc:spChg chg="mod">
          <ac:chgData name="Ana Rachel Moreno" userId="43ba91a2-ab57-47c1-99c8-c883f6d19f7b" providerId="ADAL" clId="{8318F7F5-ADED-4B0D-B08C-F050BC5FC86F}" dt="2026-08-17T15:38:45.297" v="2717" actId="20577"/>
          <ac:spMkLst>
            <pc:docMk/>
            <pc:sldMk cId="504544282" sldId="518"/>
            <ac:spMk id="2" creationId="{A2F6AF7B-10C4-F494-625C-F0C76CBA2159}"/>
          </ac:spMkLst>
        </pc:spChg>
      </pc:sldChg>
      <pc:sldChg chg="addSp delSp modSp add mod">
        <pc:chgData name="Ana Rachel Moreno" userId="43ba91a2-ab57-47c1-99c8-c883f6d19f7b" providerId="ADAL" clId="{8318F7F5-ADED-4B0D-B08C-F050BC5FC86F}" dt="2026-08-17T15:40:13.780" v="2761" actId="6549"/>
        <pc:sldMkLst>
          <pc:docMk/>
          <pc:sldMk cId="252491714" sldId="520"/>
        </pc:sldMkLst>
        <pc:spChg chg="mod">
          <ac:chgData name="Ana Rachel Moreno" userId="43ba91a2-ab57-47c1-99c8-c883f6d19f7b" providerId="ADAL" clId="{8318F7F5-ADED-4B0D-B08C-F050BC5FC86F}" dt="2026-08-17T15:40:13.780" v="2761" actId="6549"/>
          <ac:spMkLst>
            <pc:docMk/>
            <pc:sldMk cId="252491714" sldId="520"/>
            <ac:spMk id="2" creationId="{FFA69FB5-1204-1B62-9D19-9522A15041C9}"/>
          </ac:spMkLst>
        </pc:spChg>
        <pc:picChg chg="del">
          <ac:chgData name="Ana Rachel Moreno" userId="43ba91a2-ab57-47c1-99c8-c883f6d19f7b" providerId="ADAL" clId="{8318F7F5-ADED-4B0D-B08C-F050BC5FC86F}" dt="2026-08-17T14:40:43.624" v="1905" actId="21"/>
          <ac:picMkLst>
            <pc:docMk/>
            <pc:sldMk cId="252491714" sldId="520"/>
            <ac:picMk id="4" creationId="{FF51BFD7-86EC-E51E-31C3-179417104DC2}"/>
          </ac:picMkLst>
        </pc:picChg>
        <pc:picChg chg="add mod">
          <ac:chgData name="Ana Rachel Moreno" userId="43ba91a2-ab57-47c1-99c8-c883f6d19f7b" providerId="ADAL" clId="{8318F7F5-ADED-4B0D-B08C-F050BC5FC86F}" dt="2026-08-17T14:41:58.323" v="1909" actId="14100"/>
          <ac:picMkLst>
            <pc:docMk/>
            <pc:sldMk cId="252491714" sldId="520"/>
            <ac:picMk id="1026" creationId="{169259A1-7C16-8ADE-D848-3DF88FF68A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c5ada25ca5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3c5ada25ca5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4CD585AB-A78E-3711-0987-88119BD18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4394C461-FB46-5578-29C2-61EDA74AC9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3A1EECBB-2026-9FBB-64EB-BC63DA26C8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2776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7BB6C4E2-3816-EFA6-38E0-F9A3C9DE6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CDB23146-0EB5-B570-3B6E-BD2105785C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EA2F9600-721D-2073-8C49-523A60A221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9376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98BD5EB1-CF97-21F4-95BE-0CB7EDF84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9C6795D9-4130-7BBC-0047-F6EE1F8091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7FB499CA-DD91-6F55-8D60-33C2189E4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0898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713D197F-78CA-EFB3-ED91-F7F191581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74698B92-D440-4CB5-2A00-D0EBCEBD3B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56E9B0F5-3551-EAFE-1954-9FF56F2BB8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72717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E06C353D-229E-0248-1982-8D1E1A1C5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E84EB011-67AB-E39F-AED1-C08FA54912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60A7616C-D52B-DDB4-BE44-5CBB13E39E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5037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9679BDD2-90B3-39DC-2E25-B1B67BE7B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3D70111E-A258-1696-FF8B-F5BAE6B122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13EB49EE-3A34-94BD-A2B0-33BE5B757A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0505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F049FB15-FBC0-32BB-B68C-27842FA22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381B527C-24DA-DC39-5437-A81C89691C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3C483CCF-3AB1-C8C0-A035-36C1E1F444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5158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6D7294C0-4372-5FB1-68D3-7650EE092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F10480CC-6C1C-6795-6215-712942417E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162FCF86-4C00-FC99-A848-64880CBB2A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1498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9C2249C9-6E89-25F0-DCEC-CA2F2E064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783CEBBE-FA6F-881B-99D6-403D67D419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6B22FD02-F20A-3254-D9B8-D209DF361C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4169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FA09A641-37C9-97B0-476F-3E3F4E6A8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BE7D7A8B-7FFB-FC8B-82B6-C30EE0C6E4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590EB271-4B4E-92B0-54A6-5D8481236E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586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FAA7A184-7FC5-F52F-5275-3ED14DC6E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A9D47403-EA12-BE7A-1A60-F18F792139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D283D8A1-1D3E-F70C-4DDB-235056C587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5603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E7122BDB-8D7F-06E0-EF06-F1F9B6AC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0FAD524C-9A7A-599C-2397-48D33ED817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3AA2DA1A-60A8-8663-FA73-24E20864A0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45790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E15A97A3-4CE2-6985-DB2C-EC0635CB2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507BD64A-0432-8EFC-75A5-270ED2B964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E8A05F2C-7C4E-4EEF-AB5D-A55548C1B9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1619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2B74C7D6-38BF-B789-481A-EF768BAFB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E4DAFE35-9341-4D57-E276-42B75D0F0D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E33DCC31-0F85-8FCD-4393-4A27F91DF3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0705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718BA99E-219D-77C7-034C-BA6D7C07E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D3F3DC01-C923-4CDB-13B8-F7375E84B4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C0D2F17B-1DF9-E26B-F19D-C53E0E637F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4345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7F880BE9-013B-97CF-5D3F-A51B85001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F2BCB8B6-3084-6E54-A44B-14EAE81750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FC46112D-5A7A-5210-5281-5B039C6EE5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73101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C07F5C92-1242-1B4D-76AD-37FD6A829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8A296BD3-DE32-C17E-A79D-6BFF4AE863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32D3C26C-6899-EEEA-0851-CDF5822438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35635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8A3B6009-C954-782D-48B3-3A31D9D1C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8F55331E-BBBB-4139-B765-F9E09A1308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EC16C581-2008-82DD-8C03-A7DC46BE67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81069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492FA00F-927F-D683-861A-3A145CE8C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C4478ACD-79B6-65F3-82BA-5A4D1826BC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4E1584F3-E506-677D-1CEE-F22A30CFBD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91304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8474641E-4639-570E-A12A-F7812A6FF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84AF59EB-2439-6323-75C9-923F04FAD6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5CC2C3C2-A49C-B19D-DE6E-0DCB0F020B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11135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CF0271F0-C2BE-5060-453B-41654F7FD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A9F50D4F-DBE8-694B-B949-890DDC883A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6193FA11-7375-C5B9-E311-012D138F3F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33525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88405508-17D5-2F64-2735-DDB84E956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3CE6AF4F-9196-D85F-67E5-BB2DD60B8C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C810696F-35DF-46DA-A80E-66144B1701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33736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634C0F5B-B2AA-C4C3-93DC-7EFC7B00D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12CF3CD7-798A-599A-B625-0BA2B7B34A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C1D72534-6583-9249-7217-1F4F57F596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1988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36401852-2246-E9BC-6A4F-888B6AAF6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F195F45D-4413-1EB9-2045-9B821B8DCC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FE52DA43-376D-3274-783B-F4A60EDF24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86552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37F6D3A5-4A22-D5BD-7765-8BDA764F1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2CF63861-6D62-DC95-D6E3-EE11D7EAC8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AA13032D-64BF-9DE1-A1CF-08671C0C13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22298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C8483A2E-CBE3-F949-96C9-26FD7EA43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AAE2ED80-96AE-9EFA-DDAA-027B0C9B5D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6600998D-49E5-3EBE-E179-499A51060B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73357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3F2854CA-5B6A-1273-9638-4CA9E4B77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6C623B4B-0CF5-FF0F-3AA5-07576C13E0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1E07F0A0-50FA-8B39-4630-620A2BA873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62006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>
          <a:extLst>
            <a:ext uri="{FF2B5EF4-FFF2-40B4-BE49-F238E27FC236}">
              <a16:creationId xmlns:a16="http://schemas.microsoft.com/office/drawing/2014/main" id="{6F958C79-13B0-DE3E-01BF-29A8D3FC3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5ada25ca5_1_54:notes">
            <a:extLst>
              <a:ext uri="{FF2B5EF4-FFF2-40B4-BE49-F238E27FC236}">
                <a16:creationId xmlns:a16="http://schemas.microsoft.com/office/drawing/2014/main" id="{4CEE53DF-A88C-1E81-B05B-09982B1FC4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c5ada25ca5_1_54:notes">
            <a:extLst>
              <a:ext uri="{FF2B5EF4-FFF2-40B4-BE49-F238E27FC236}">
                <a16:creationId xmlns:a16="http://schemas.microsoft.com/office/drawing/2014/main" id="{DD1D6E8C-BF92-77F3-5841-07DC532E88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81366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c5ada25ca5_1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g3c5ada25ca5_1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image" Target="../media/image4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4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4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4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 title="Primer Fondo PPT-2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0" y="0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 txBox="1"/>
          <p:nvPr/>
        </p:nvSpPr>
        <p:spPr>
          <a:xfrm>
            <a:off x="628650" y="1159132"/>
            <a:ext cx="7886700" cy="1066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419" sz="3000" b="1" i="0" u="none" strike="noStrike" cap="none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LLAMADOS Cap. I 2026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419" sz="3000" b="1" i="0" u="none" strike="noStrike" cap="none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D.S. N° 27 (V. </a:t>
            </a:r>
            <a:r>
              <a:rPr lang="es-419" sz="3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y U.)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5"/>
          <p:cNvSpPr txBox="1"/>
          <p:nvPr/>
        </p:nvSpPr>
        <p:spPr>
          <a:xfrm>
            <a:off x="1655618" y="2525416"/>
            <a:ext cx="5839691" cy="44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/>
          </a:bodyPr>
          <a:lstStyle/>
          <a:p>
            <a:pPr algn="ctr"/>
            <a:r>
              <a:rPr lang="es-ES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/>
              </a:rPr>
              <a:t>Departamento de Condominios y Atención del Déficit Cualitativo</a:t>
            </a:r>
            <a:endParaRPr lang="es-CL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Calibri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233DC0EF-5003-FFA0-9FE1-00B5C009B6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7519" y="3271585"/>
            <a:ext cx="2991000" cy="126088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5ADD9425-9403-AD63-4AA4-022B0A639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82CACA8C-5BFE-C2F8-8C32-E963DF13C4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A744A2EB-5A16-19FC-23C4-F24F8F8768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14ECE617-BD3F-25D5-FB11-3F35A66EEDD7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8092356C-8120-2721-22AB-385274F20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1600" dirty="0"/>
              <a:t>Para ingresar al sistema se debe seleccionar: “Mejoramiento de vivienda y Barrio”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56549CD-5651-309B-BD1C-0386A7186C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522" y="900545"/>
            <a:ext cx="8762477" cy="379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74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52A1C06C-918A-0ACD-1729-1F0966EE0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C83F9A3B-45CD-5E50-982B-3F5077A7D8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C40A63A9-407D-8715-E54F-4D330B9A57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4A7C17F3-1D3E-6467-0993-F2040AD6FFD4}"/>
              </a:ext>
            </a:extLst>
          </p:cNvPr>
          <p:cNvSpPr txBox="1"/>
          <p:nvPr/>
        </p:nvSpPr>
        <p:spPr>
          <a:xfrm>
            <a:off x="875777" y="530454"/>
            <a:ext cx="7886700" cy="487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BB00E1AC-4FE0-59AC-75A2-57ACCBDE6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1600" dirty="0"/>
              <a:t>Seleccionar en la parte superior de la pág. Capítulo I:</a:t>
            </a:r>
          </a:p>
        </p:txBody>
      </p:sp>
      <p:pic>
        <p:nvPicPr>
          <p:cNvPr id="4" name="Marcador de contenido 7">
            <a:extLst>
              <a:ext uri="{FF2B5EF4-FFF2-40B4-BE49-F238E27FC236}">
                <a16:creationId xmlns:a16="http://schemas.microsoft.com/office/drawing/2014/main" id="{3710BFFF-0D15-D684-D50E-DF3E8ABC49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949036"/>
            <a:ext cx="7886700" cy="374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055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A3ECC84D-77E2-640B-0C2A-258ECF18D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89789B48-981A-159C-07FE-959D5CD5B6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CF9E98DF-34BA-B91C-4FB3-CED9E6C8C9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AEAF1104-E9EB-2D95-1876-EBD9CBB5C1B2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78A71A0-A299-CB37-6190-E51A064F7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1600" dirty="0"/>
              <a:t>Aparecerá el  botón de “Digitación” el cual deben seleccionar:</a:t>
            </a:r>
          </a:p>
        </p:txBody>
      </p:sp>
      <p:pic>
        <p:nvPicPr>
          <p:cNvPr id="4" name="Marcador de contenido 6">
            <a:extLst>
              <a:ext uri="{FF2B5EF4-FFF2-40B4-BE49-F238E27FC236}">
                <a16:creationId xmlns:a16="http://schemas.microsoft.com/office/drawing/2014/main" id="{BEF7DB02-96C0-7290-0BB1-8C5F83B3EE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055" y="962891"/>
            <a:ext cx="8044295" cy="377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56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24C38C42-9F2A-7C33-B43C-4CC0F9B4F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18934260-B2F7-9FC9-4F3A-A0B4285FCA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9F0303FE-0FB9-3CEF-2B12-689D8E94F4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C4A9BBE6-E002-5770-B1B7-88D5FA1B147A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35D828-D551-8132-646F-F7FCCC63F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1600" dirty="0"/>
              <a:t>El sistema muestra este acceso: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6F533C-A5C2-B48C-AA2B-3F0AF0453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999900" cy="581244"/>
          </a:xfrm>
        </p:spPr>
        <p:txBody>
          <a:bodyPr>
            <a:normAutofit lnSpcReduction="10000"/>
          </a:bodyPr>
          <a:lstStyle/>
          <a:p>
            <a:pPr algn="just"/>
            <a:r>
              <a:rPr lang="es-CL" sz="1200" dirty="0"/>
              <a:t>A las EP el sistema les mostrará automáticamente su RUT y éste no es editable.</a:t>
            </a:r>
          </a:p>
          <a:p>
            <a:endParaRPr lang="es-CL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0D3FB2AF-3CA1-A5F6-8B1C-D5355157776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832400" y="1152475"/>
            <a:ext cx="3999900" cy="745598"/>
          </a:xfrm>
        </p:spPr>
        <p:txBody>
          <a:bodyPr>
            <a:normAutofit fontScale="92500" lnSpcReduction="10000"/>
          </a:bodyPr>
          <a:lstStyle/>
          <a:p>
            <a:r>
              <a:rPr lang="es-CL" sz="1200" dirty="0"/>
              <a:t>A los SERVIU el Rut de la EP les aparecerá editable para que puedan tener acceso a los grupos de cualquier EP de su región</a:t>
            </a:r>
          </a:p>
          <a:p>
            <a:endParaRPr lang="es-CL" dirty="0"/>
          </a:p>
        </p:txBody>
      </p:sp>
      <p:pic>
        <p:nvPicPr>
          <p:cNvPr id="7" name="Marcador de contenido 10">
            <a:extLst>
              <a:ext uri="{FF2B5EF4-FFF2-40B4-BE49-F238E27FC236}">
                <a16:creationId xmlns:a16="http://schemas.microsoft.com/office/drawing/2014/main" id="{4283C10F-9D72-F155-76C1-3CA51AB333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30238" y="1733720"/>
            <a:ext cx="3868737" cy="2748226"/>
          </a:xfrm>
        </p:spPr>
      </p:pic>
      <p:pic>
        <p:nvPicPr>
          <p:cNvPr id="8" name="Marcador de contenido 16">
            <a:extLst>
              <a:ext uri="{FF2B5EF4-FFF2-40B4-BE49-F238E27FC236}">
                <a16:creationId xmlns:a16="http://schemas.microsoft.com/office/drawing/2014/main" id="{653A9132-8895-FB52-0DBD-B4E9C90CA1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6291" y="1828800"/>
            <a:ext cx="3210646" cy="2869675"/>
          </a:xfrm>
          <a:prstGeom prst="rect">
            <a:avLst/>
          </a:prstGeom>
        </p:spPr>
      </p:pic>
      <p:pic>
        <p:nvPicPr>
          <p:cNvPr id="10" name="Marcador de contenido 10">
            <a:extLst>
              <a:ext uri="{FF2B5EF4-FFF2-40B4-BE49-F238E27FC236}">
                <a16:creationId xmlns:a16="http://schemas.microsoft.com/office/drawing/2014/main" id="{22DE004C-66CB-C7C0-5417-97FBE847B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238" y="1898073"/>
            <a:ext cx="3868737" cy="2838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8236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F193B474-9CF7-524D-139F-E83ED8E54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41350FC5-D60C-6639-CEB2-2CFAE0994B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92B9C138-F22B-7D6A-98BD-76FB3D303F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554AE075-A918-CA42-4656-172D7852B0DB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2C016A5-31BC-A468-4E25-7BAE6A1E4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1600" dirty="0"/>
              <a:t>Se deben completar los campos y seleccionar buscar:</a:t>
            </a:r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F7D1BB73-DBF8-25B1-C3F9-B42B7A7E79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852055"/>
            <a:ext cx="7886700" cy="388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53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D56C8E95-EE15-AC9B-E1C3-38F5401C0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0EDCA432-D5F8-4B02-BE33-129C2D2C82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09AD85E5-0BB5-8975-FD8F-A3ABC1360D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404D4BBF-B0D2-7997-2A33-0206E091AAA5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2E4E3F9-E8A5-CB3D-5304-E4F592288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66358"/>
          </a:xfrm>
        </p:spPr>
        <p:txBody>
          <a:bodyPr>
            <a:noAutofit/>
          </a:bodyPr>
          <a:lstStyle/>
          <a:p>
            <a:r>
              <a:rPr lang="es-CL" sz="1400" dirty="0"/>
              <a:t>En “postulaciones” el grupo aparecerá “sin información” eso es lo correcto lo que lo habilita para ser digitado, por lo que deben seleccionar el nombre del llamado y apretar “nueva postulación”</a:t>
            </a:r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F7F60CA7-72C3-C37D-6E4C-D6BF2054A1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487" y="1011384"/>
            <a:ext cx="7886700" cy="372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57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01C2C982-DA66-F155-F0E9-EF1C865AD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B9311DF6-B921-24FF-8D41-FFD7D2E7B0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CE01E0BD-4469-F9E8-20FC-7F27390B73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8FB6B4C8-9C80-4C45-CBEB-5F89662900EF}"/>
              </a:ext>
            </a:extLst>
          </p:cNvPr>
          <p:cNvSpPr txBox="1"/>
          <p:nvPr/>
        </p:nvSpPr>
        <p:spPr>
          <a:xfrm>
            <a:off x="401782" y="530455"/>
            <a:ext cx="8360695" cy="363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64B0219-BF64-29FC-525F-A5AFF1BC6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1600" dirty="0"/>
              <a:t>Aquí se indican en la primera columna los nombres de llamados disponibles :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E0B1975-7FB7-5931-F1E3-FC3A3CB3B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781514"/>
              </p:ext>
            </p:extLst>
          </p:nvPr>
        </p:nvGraphicFramePr>
        <p:xfrm>
          <a:off x="825276" y="1152525"/>
          <a:ext cx="7493448" cy="35263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6183">
                  <a:extLst>
                    <a:ext uri="{9D8B030D-6E8A-4147-A177-3AD203B41FA5}">
                      <a16:colId xmlns:a16="http://schemas.microsoft.com/office/drawing/2014/main" val="2997721225"/>
                    </a:ext>
                  </a:extLst>
                </a:gridCol>
                <a:gridCol w="1624580">
                  <a:extLst>
                    <a:ext uri="{9D8B030D-6E8A-4147-A177-3AD203B41FA5}">
                      <a16:colId xmlns:a16="http://schemas.microsoft.com/office/drawing/2014/main" val="227938058"/>
                    </a:ext>
                  </a:extLst>
                </a:gridCol>
                <a:gridCol w="1624580">
                  <a:extLst>
                    <a:ext uri="{9D8B030D-6E8A-4147-A177-3AD203B41FA5}">
                      <a16:colId xmlns:a16="http://schemas.microsoft.com/office/drawing/2014/main" val="2038067721"/>
                    </a:ext>
                  </a:extLst>
                </a:gridCol>
                <a:gridCol w="2084677">
                  <a:extLst>
                    <a:ext uri="{9D8B030D-6E8A-4147-A177-3AD203B41FA5}">
                      <a16:colId xmlns:a16="http://schemas.microsoft.com/office/drawing/2014/main" val="499478611"/>
                    </a:ext>
                  </a:extLst>
                </a:gridCol>
                <a:gridCol w="653428">
                  <a:extLst>
                    <a:ext uri="{9D8B030D-6E8A-4147-A177-3AD203B41FA5}">
                      <a16:colId xmlns:a16="http://schemas.microsoft.com/office/drawing/2014/main" val="3162428996"/>
                    </a:ext>
                  </a:extLst>
                </a:gridCol>
              </a:tblGrid>
              <a:tr h="374642"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ES" sz="800" dirty="0">
                          <a:effectLst/>
                        </a:rPr>
                        <a:t>Nombre del formulario de Postulación</a:t>
                      </a:r>
                      <a:endParaRPr lang="es-CL" sz="1100" b="1" dirty="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ES" sz="800">
                          <a:effectLst/>
                        </a:rPr>
                        <a:t>Tipo de proyecto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ES" sz="800">
                          <a:effectLst/>
                        </a:rPr>
                        <a:t>Tipo de obra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>
                          <a:effectLst/>
                        </a:rPr>
                        <a:t>Tipo de organización postulante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>
                          <a:effectLst/>
                        </a:rPr>
                        <a:t>Montos Máximos (UF)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extLst>
                  <a:ext uri="{0D108BD9-81ED-4DB2-BD59-A6C34878D82A}">
                    <a16:rowId xmlns:a16="http://schemas.microsoft.com/office/drawing/2014/main" val="3939943786"/>
                  </a:ext>
                </a:extLst>
              </a:tr>
              <a:tr h="500680">
                <a:tc>
                  <a:txBody>
                    <a:bodyPr/>
                    <a:lstStyle/>
                    <a:p>
                      <a:pPr marL="60960" marR="60960" algn="l" hangingPunct="1">
                        <a:buNone/>
                      </a:pPr>
                      <a:r>
                        <a:rPr lang="es-ES" sz="800" dirty="0">
                          <a:effectLst/>
                        </a:rPr>
                        <a:t>Construcción Sedes Sociales JJ VV 2026 </a:t>
                      </a:r>
                      <a:endParaRPr lang="es-CL" sz="1100" b="1" dirty="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l" hangingPunct="1">
                        <a:buNone/>
                      </a:pPr>
                      <a:r>
                        <a:rPr lang="es-ES" sz="800">
                          <a:effectLst/>
                        </a:rPr>
                        <a:t>Construcción de Edificación Comunitaria 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just" hangingPunct="1">
                        <a:buNone/>
                      </a:pPr>
                      <a:r>
                        <a:rPr lang="es-ES" sz="800" dirty="0">
                          <a:effectLst/>
                        </a:rPr>
                        <a:t>Construcción de Sede Social </a:t>
                      </a:r>
                      <a:endParaRPr lang="es-CL" sz="1100" b="1" dirty="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>
                          <a:effectLst/>
                        </a:rPr>
                        <a:t> </a:t>
                      </a:r>
                      <a:endParaRPr lang="es-CL" sz="1100">
                        <a:effectLst/>
                      </a:endParaRPr>
                    </a:p>
                    <a:p>
                      <a:pPr marL="60960" marR="60960" algn="ctr" hangingPunct="1">
                        <a:buNone/>
                      </a:pPr>
                      <a:r>
                        <a:rPr lang="es-CL" sz="800">
                          <a:effectLst/>
                        </a:rPr>
                        <a:t>Exclusivamente Juntas de Vecinos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>
                          <a:effectLst/>
                        </a:rPr>
                        <a:t>7.500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extLst>
                  <a:ext uri="{0D108BD9-81ED-4DB2-BD59-A6C34878D82A}">
                    <a16:rowId xmlns:a16="http://schemas.microsoft.com/office/drawing/2014/main" val="2465930549"/>
                  </a:ext>
                </a:extLst>
              </a:tr>
              <a:tr h="374642">
                <a:tc>
                  <a:txBody>
                    <a:bodyPr/>
                    <a:lstStyle/>
                    <a:p>
                      <a:pPr marL="60960" marR="60960" algn="l" hangingPunct="1">
                        <a:buNone/>
                      </a:pPr>
                      <a:r>
                        <a:rPr lang="es-CL" sz="800" dirty="0">
                          <a:effectLst/>
                        </a:rPr>
                        <a:t>Multicanchas 2026 </a:t>
                      </a:r>
                      <a:endParaRPr lang="es-CL" sz="1100" b="1" dirty="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l" hangingPunct="1">
                        <a:buNone/>
                      </a:pPr>
                      <a:r>
                        <a:rPr lang="es-ES" sz="800">
                          <a:effectLst/>
                        </a:rPr>
                        <a:t>Construcción de Edificación Comunitaria 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just" hangingPunct="1">
                        <a:buNone/>
                      </a:pPr>
                      <a:r>
                        <a:rPr lang="es-ES" sz="800" dirty="0">
                          <a:effectLst/>
                        </a:rPr>
                        <a:t>Construcción de Multicancha</a:t>
                      </a:r>
                      <a:endParaRPr lang="es-CL" sz="1100" b="1" dirty="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>
                          <a:effectLst/>
                        </a:rPr>
                        <a:t>Exclusivamente Juntas de vecinos y organizaciones sociales funcionales de tipo deportivo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>
                          <a:effectLst/>
                        </a:rPr>
                        <a:t>5.000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extLst>
                  <a:ext uri="{0D108BD9-81ED-4DB2-BD59-A6C34878D82A}">
                    <a16:rowId xmlns:a16="http://schemas.microsoft.com/office/drawing/2014/main" val="4266265317"/>
                  </a:ext>
                </a:extLst>
              </a:tr>
              <a:tr h="464256">
                <a:tc>
                  <a:txBody>
                    <a:bodyPr/>
                    <a:lstStyle/>
                    <a:p>
                      <a:pPr marL="60960" marR="60960" algn="l" hangingPunct="1">
                        <a:buNone/>
                      </a:pPr>
                      <a:r>
                        <a:rPr lang="es-CL" sz="800" dirty="0">
                          <a:effectLst/>
                        </a:rPr>
                        <a:t>Centros Comunitarios de Culto 2026</a:t>
                      </a:r>
                      <a:endParaRPr lang="es-CL" sz="1100" b="1" dirty="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l" hangingPunct="1">
                        <a:buNone/>
                      </a:pPr>
                      <a:r>
                        <a:rPr lang="es-ES" sz="800">
                          <a:effectLst/>
                        </a:rPr>
                        <a:t>Construcción de Edificación Comunitaria 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just" hangingPunct="1">
                        <a:buNone/>
                      </a:pPr>
                      <a:r>
                        <a:rPr lang="es-ES" sz="800" dirty="0">
                          <a:effectLst/>
                        </a:rPr>
                        <a:t>Centro Comunitario de Culto</a:t>
                      </a:r>
                      <a:endParaRPr lang="es-CL" sz="1100" b="1" dirty="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 dirty="0">
                          <a:effectLst/>
                        </a:rPr>
                        <a:t>Exclusivamente organizaciones sociales funcionales vinculadas a instituciones religiosas</a:t>
                      </a:r>
                      <a:endParaRPr lang="es-CL" sz="1100" b="1" dirty="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>
                          <a:effectLst/>
                        </a:rPr>
                        <a:t>5.450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extLst>
                  <a:ext uri="{0D108BD9-81ED-4DB2-BD59-A6C34878D82A}">
                    <a16:rowId xmlns:a16="http://schemas.microsoft.com/office/drawing/2014/main" val="1319564611"/>
                  </a:ext>
                </a:extLst>
              </a:tr>
              <a:tr h="300639">
                <a:tc>
                  <a:txBody>
                    <a:bodyPr/>
                    <a:lstStyle/>
                    <a:p>
                      <a:pPr marL="60960" marR="60960" algn="l" hangingPunct="1">
                        <a:buNone/>
                      </a:pPr>
                      <a:r>
                        <a:rPr lang="es-CL" sz="800">
                          <a:effectLst/>
                        </a:rPr>
                        <a:t>Accesibilidad Universal 2026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l" hangingPunct="1">
                        <a:buNone/>
                      </a:pPr>
                      <a:r>
                        <a:rPr lang="es-ES" sz="800">
                          <a:effectLst/>
                        </a:rPr>
                        <a:t>Accesibilidad Universal para el Equipamiento Comunitario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just" hangingPunct="1">
                        <a:buNone/>
                      </a:pPr>
                      <a:r>
                        <a:rPr lang="es-CL" sz="800">
                          <a:effectLst/>
                        </a:rPr>
                        <a:t>Cualquier tipo de obras que la tipología de proyecto permite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>
                          <a:effectLst/>
                        </a:rPr>
                        <a:t>Juntas de vecinos y organizaciones sociales funcionales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 dirty="0">
                          <a:effectLst/>
                        </a:rPr>
                        <a:t>1.000</a:t>
                      </a:r>
                      <a:endParaRPr lang="es-CL" sz="1100" b="1" dirty="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extLst>
                  <a:ext uri="{0D108BD9-81ED-4DB2-BD59-A6C34878D82A}">
                    <a16:rowId xmlns:a16="http://schemas.microsoft.com/office/drawing/2014/main" val="3645150169"/>
                  </a:ext>
                </a:extLst>
              </a:tr>
              <a:tr h="499523">
                <a:tc rowSpan="4">
                  <a:txBody>
                    <a:bodyPr/>
                    <a:lstStyle/>
                    <a:p>
                      <a:pPr marL="60960" marR="60960" algn="l" hangingPunct="1">
                        <a:buNone/>
                      </a:pPr>
                      <a:r>
                        <a:rPr lang="es-CL" sz="800" dirty="0">
                          <a:effectLst/>
                        </a:rPr>
                        <a:t>Cap. I Regular 2026:</a:t>
                      </a:r>
                      <a:endParaRPr lang="es-CL" sz="1100" b="1" dirty="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l" hangingPunct="1">
                        <a:buNone/>
                      </a:pPr>
                      <a:r>
                        <a:rPr lang="es-CL" sz="800">
                          <a:effectLst/>
                        </a:rPr>
                        <a:t>Construcción de Edificaciones Comunitarias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just" hangingPunct="1">
                        <a:buNone/>
                      </a:pPr>
                      <a:r>
                        <a:rPr lang="es-CL" sz="800">
                          <a:effectLst/>
                        </a:rPr>
                        <a:t>Todos los tipos de obras que la tipología permite, excepto Sedes Social para JJVV, multicanchas y Centros Comunitarios de Culto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 rowSpan="4"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>
                          <a:effectLst/>
                        </a:rPr>
                        <a:t>Juntas de vecinos y organizaciones sociales funcionales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>
                          <a:effectLst/>
                        </a:rPr>
                        <a:t>7.500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extLst>
                  <a:ext uri="{0D108BD9-81ED-4DB2-BD59-A6C34878D82A}">
                    <a16:rowId xmlns:a16="http://schemas.microsoft.com/office/drawing/2014/main" val="960452375"/>
                  </a:ext>
                </a:extLst>
              </a:tr>
              <a:tr h="300639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0960" marR="60960" algn="l" hangingPunct="1">
                        <a:buNone/>
                      </a:pPr>
                      <a:r>
                        <a:rPr lang="es-CL" sz="800">
                          <a:effectLst/>
                        </a:rPr>
                        <a:t>Mejoramiento de Edificaciones Comunitarias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just" hangingPunct="1">
                        <a:buNone/>
                      </a:pPr>
                      <a:r>
                        <a:rPr lang="es-CL" sz="800">
                          <a:effectLst/>
                        </a:rPr>
                        <a:t>Todos los tipos de obras que la tipología permite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>
                          <a:effectLst/>
                        </a:rPr>
                        <a:t>3.000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extLst>
                  <a:ext uri="{0D108BD9-81ED-4DB2-BD59-A6C34878D82A}">
                    <a16:rowId xmlns:a16="http://schemas.microsoft.com/office/drawing/2014/main" val="725026386"/>
                  </a:ext>
                </a:extLst>
              </a:tr>
              <a:tr h="300639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0960" marR="60960" algn="l" hangingPunct="1">
                        <a:buNone/>
                      </a:pPr>
                      <a:r>
                        <a:rPr lang="es-CL" sz="800">
                          <a:effectLst/>
                        </a:rPr>
                        <a:t>Construcción y/o Mejoramiento de Áreas Verdes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just" hangingPunct="1">
                        <a:buNone/>
                      </a:pPr>
                      <a:r>
                        <a:rPr lang="es-CL" sz="800">
                          <a:effectLst/>
                        </a:rPr>
                        <a:t>Todos los tipos de obras que la tipología permite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>
                          <a:effectLst/>
                        </a:rPr>
                        <a:t>3.500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extLst>
                  <a:ext uri="{0D108BD9-81ED-4DB2-BD59-A6C34878D82A}">
                    <a16:rowId xmlns:a16="http://schemas.microsoft.com/office/drawing/2014/main" val="816087125"/>
                  </a:ext>
                </a:extLst>
              </a:tr>
              <a:tr h="300639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0960" marR="60960" algn="l" hangingPunct="1">
                        <a:buNone/>
                      </a:pPr>
                      <a:r>
                        <a:rPr lang="es-CL" sz="800">
                          <a:effectLst/>
                        </a:rPr>
                        <a:t>Mejoramiento de Mobiliario Urbano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>
                  <a:txBody>
                    <a:bodyPr/>
                    <a:lstStyle/>
                    <a:p>
                      <a:pPr marL="60960" marR="60960" algn="just" hangingPunct="1">
                        <a:buNone/>
                      </a:pPr>
                      <a:r>
                        <a:rPr lang="es-CL" sz="800">
                          <a:effectLst/>
                        </a:rPr>
                        <a:t>Todos los tipos de obras que la tipología permite</a:t>
                      </a:r>
                      <a:endParaRPr lang="es-CL" sz="1100" b="1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0960" marR="60960" algn="ctr" hangingPunct="1">
                        <a:buNone/>
                      </a:pPr>
                      <a:r>
                        <a:rPr lang="es-CL" sz="800" dirty="0">
                          <a:effectLst/>
                        </a:rPr>
                        <a:t>250</a:t>
                      </a:r>
                      <a:endParaRPr lang="es-CL" sz="1100" b="1" dirty="0">
                        <a:effectLst/>
                        <a:latin typeface="Courier New" panose="02070309020205020404" pitchFamily="49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0471" marR="40471" marT="0" marB="0" anchor="ctr"/>
                </a:tc>
                <a:extLst>
                  <a:ext uri="{0D108BD9-81ED-4DB2-BD59-A6C34878D82A}">
                    <a16:rowId xmlns:a16="http://schemas.microsoft.com/office/drawing/2014/main" val="54954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2858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FE84A212-4D7B-BEB5-BB5C-65851CACD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6B1F1A1C-8C21-43F6-53A4-C3F848CB5D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50DDF2F4-E4EA-15F1-FA7D-6C95242CF1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D12F7535-FF06-A6B9-6BD9-802466AAC3C6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CF132AC-24D5-7611-8F8B-2F2F10686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778526"/>
          </a:xfrm>
        </p:spPr>
        <p:txBody>
          <a:bodyPr>
            <a:noAutofit/>
          </a:bodyPr>
          <a:lstStyle/>
          <a:p>
            <a:pPr algn="just"/>
            <a:r>
              <a:rPr lang="es-CL" sz="1350" dirty="0"/>
              <a:t>En el formulario de postulación los antecedentes del grupo postulante aparecen editados y solo deben actualizar los datos del representante legal del grupo y seleccionar el “tipo de postulación”, para ello deben marcar la alternativa de postulación única (un terreno, una obra).</a:t>
            </a:r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3354A8A1-6944-1479-3294-D647309BBC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1149927"/>
            <a:ext cx="7886700" cy="364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95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A3E72F91-9551-AA23-5654-2B5F59230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E35A716D-8E43-1868-EC84-CDAA0B3524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1047DB87-9327-93AD-8397-CD4DC4A738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2247FA53-7794-280F-BF05-1FC14B17297C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F24B84C-124E-4CF3-1937-ACD7FEF20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4"/>
            <a:ext cx="8520600" cy="693097"/>
          </a:xfrm>
        </p:spPr>
        <p:txBody>
          <a:bodyPr>
            <a:noAutofit/>
          </a:bodyPr>
          <a:lstStyle/>
          <a:p>
            <a:pPr algn="just"/>
            <a:r>
              <a:rPr lang="es-CL" sz="1400" dirty="0"/>
              <a:t>En los antecedentes de postulación aparecerán listas desplegables para seleccionar: tipo de proyecto, tipo de obra, tipo mejoramiento y tenencia; en la dirección ahora aparece la localidad (con datos actualizados de las localidades habilitadas) al completar estos campos se debe apretar “identificar lugar” se desplegará un mapa donde deben seleccionar la dirección.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AD3C725-765A-6104-6701-8756A64D38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700" y="1427017"/>
            <a:ext cx="8624482" cy="330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758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466F0018-8925-BBD2-C17A-C54FFCCD6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29EABE12-F596-36A3-6007-3E6DB762E1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EDA79979-D5C1-277D-6ACD-62256DCFAD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2B531466-4817-3307-4787-33E9C6C48E3F}"/>
              </a:ext>
            </a:extLst>
          </p:cNvPr>
          <p:cNvSpPr txBox="1"/>
          <p:nvPr/>
        </p:nvSpPr>
        <p:spPr>
          <a:xfrm>
            <a:off x="875777" y="530455"/>
            <a:ext cx="7886700" cy="30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4BEF215-2342-DFF1-D61A-74D332E77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390079"/>
          </a:xfrm>
        </p:spPr>
        <p:txBody>
          <a:bodyPr>
            <a:normAutofit fontScale="90000"/>
          </a:bodyPr>
          <a:lstStyle/>
          <a:p>
            <a:r>
              <a:rPr lang="es-CL" sz="1600" dirty="0"/>
              <a:t>Marcar punto y confirmar la dirección:</a:t>
            </a:r>
          </a:p>
        </p:txBody>
      </p:sp>
      <p:pic>
        <p:nvPicPr>
          <p:cNvPr id="6" name="Marcador de contenido 4">
            <a:extLst>
              <a:ext uri="{FF2B5EF4-FFF2-40B4-BE49-F238E27FC236}">
                <a16:creationId xmlns:a16="http://schemas.microsoft.com/office/drawing/2014/main" id="{C42B4D50-A1CD-6EBC-A6C6-A0E0C15840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911" y="920535"/>
            <a:ext cx="6868178" cy="381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108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6824A334-2E1C-239F-8632-3EC1F0965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7BC3263E-09D1-2014-19F5-ADFEE2D5DD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97D2A29C-A063-2B7B-4228-40426E54A1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79B79BE7-A542-B7BD-38C6-B338112C5AED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1B64EC-4997-BE75-664F-7349035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s-CL" sz="1400" dirty="0"/>
              <a:t>Posteriormente completar la unidad vecinal, el Rol de la dirección, dato de la constructora, indicar el monto de subsidio solicitado y el botón “agregar” para que aparezca los datos de la obra en el recuadro.</a:t>
            </a:r>
            <a:br>
              <a:rPr lang="es-CL" sz="1400" dirty="0"/>
            </a:br>
            <a:r>
              <a:rPr lang="es-CL" sz="1050" b="1" i="1" dirty="0"/>
              <a:t>NOTA: una vez que completen esta parte del formulario ya pueden guardar borrador, para ello deben bajar al final del formulario y seleccionar la alterativa.</a:t>
            </a:r>
            <a:endParaRPr lang="es-CL" sz="1050" dirty="0"/>
          </a:p>
        </p:txBody>
      </p:sp>
      <p:pic>
        <p:nvPicPr>
          <p:cNvPr id="4" name="Marcador de contenido 6">
            <a:extLst>
              <a:ext uri="{FF2B5EF4-FFF2-40B4-BE49-F238E27FC236}">
                <a16:creationId xmlns:a16="http://schemas.microsoft.com/office/drawing/2014/main" id="{D7F622DB-919E-47CA-D57E-69B8B715DB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1308980"/>
            <a:ext cx="7886700" cy="342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559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8ADEB65E-9EEC-F39D-4519-52677A1D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BA230096-5C0D-EAC3-D474-81A9DEE085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443FEBEC-F4AA-A5B5-AF27-37C58712CB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F77D7B1D-3B69-F465-E7EA-AF3FAC6C9099}"/>
              </a:ext>
            </a:extLst>
          </p:cNvPr>
          <p:cNvSpPr txBox="1"/>
          <p:nvPr/>
        </p:nvSpPr>
        <p:spPr>
          <a:xfrm>
            <a:off x="311700" y="530455"/>
            <a:ext cx="8450777" cy="363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27D1A8B-99FB-FDC5-CF06-728E7D250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4"/>
            <a:ext cx="8520600" cy="829593"/>
          </a:xfrm>
        </p:spPr>
        <p:txBody>
          <a:bodyPr>
            <a:noAutofit/>
          </a:bodyPr>
          <a:lstStyle/>
          <a:p>
            <a:r>
              <a:rPr lang="es-CL" sz="1600" dirty="0"/>
              <a:t>Guardar borrador, pueden realizar esta acción cuantas veces lo necesiten.</a:t>
            </a:r>
          </a:p>
        </p:txBody>
      </p:sp>
      <p:pic>
        <p:nvPicPr>
          <p:cNvPr id="7" name="Marcador de contenido 4">
            <a:extLst>
              <a:ext uri="{FF2B5EF4-FFF2-40B4-BE49-F238E27FC236}">
                <a16:creationId xmlns:a16="http://schemas.microsoft.com/office/drawing/2014/main" id="{E1689602-B3D5-0ADA-773C-F03943AEA2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52" y="859820"/>
            <a:ext cx="7886700" cy="37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597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CA545C7E-99E7-62A6-9107-0C8866309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6FD3B85D-B8F9-0B9E-C109-546701B69C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7434B83B-1BC2-7FAE-0C5A-1C7F4F37B4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759C721A-3AC3-3051-9F4D-E300ACA40F89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832AC98-D188-D899-43CC-35F3C5A0D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778526"/>
          </a:xfrm>
        </p:spPr>
        <p:txBody>
          <a:bodyPr>
            <a:noAutofit/>
          </a:bodyPr>
          <a:lstStyle/>
          <a:p>
            <a:pPr algn="just"/>
            <a:r>
              <a:rPr lang="es-CL" sz="1600" dirty="0"/>
              <a:t>Si se requiere editar el monto del proyecto en “acciones” se debe seleccionar “editar”</a:t>
            </a:r>
            <a:br>
              <a:rPr lang="es-CL" sz="1600" dirty="0"/>
            </a:br>
            <a:r>
              <a:rPr lang="es-CL" sz="1400" b="1" i="1" dirty="0"/>
              <a:t>(esta alternativa no elimina adherentes ni cartas de apoyo eso si ocurre al eliminar el tipo de proyecto)</a:t>
            </a:r>
            <a:endParaRPr lang="es-CL" sz="1400" dirty="0"/>
          </a:p>
        </p:txBody>
      </p:sp>
      <p:pic>
        <p:nvPicPr>
          <p:cNvPr id="4" name="Marcador de contenido 10">
            <a:extLst>
              <a:ext uri="{FF2B5EF4-FFF2-40B4-BE49-F238E27FC236}">
                <a16:creationId xmlns:a16="http://schemas.microsoft.com/office/drawing/2014/main" id="{15E3C24D-71CD-18B7-880E-7DE894D872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1223551"/>
            <a:ext cx="7639573" cy="351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59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7B5E1455-BD7E-27DA-A9B7-917269C9B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90C9E3DC-8CE1-583F-69E1-1F2E67C47E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C7E68F56-DC80-4ADF-04B1-75657C8F29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9B538279-D80B-60BF-F2BE-07B9DBA91E3A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1E9961A-D531-049F-78AF-DA5DDC8A9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836520"/>
          </a:xfrm>
        </p:spPr>
        <p:txBody>
          <a:bodyPr>
            <a:noAutofit/>
          </a:bodyPr>
          <a:lstStyle/>
          <a:p>
            <a:pPr algn="just"/>
            <a:r>
              <a:rPr lang="es-CL" sz="1600" dirty="0"/>
              <a:t>Si requieren modificar el monto del proyecto deben modificar también el aporte adicional, para eso deben eliminar el aporte registrado y volver a completar los campos para digitar el monto correcto</a:t>
            </a:r>
          </a:p>
        </p:txBody>
      </p:sp>
      <p:pic>
        <p:nvPicPr>
          <p:cNvPr id="6" name="Marcador de contenido 6">
            <a:extLst>
              <a:ext uri="{FF2B5EF4-FFF2-40B4-BE49-F238E27FC236}">
                <a16:creationId xmlns:a16="http://schemas.microsoft.com/office/drawing/2014/main" id="{3AF8E8E6-7E97-E790-4DF3-41B76EDF07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236" y="1309255"/>
            <a:ext cx="7641527" cy="348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94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326FD1C7-B4E2-565A-D44B-7E3136EC9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1186BE5C-DC40-DD34-EBB0-611FE34C35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F0A541CA-20D7-0510-BD85-E63B5F88C8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8319F5F6-BA7E-3F68-9522-9ED1DCF1323D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39FD55-89E3-D87C-FBD4-22AA514E0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912720"/>
          </a:xfrm>
        </p:spPr>
        <p:txBody>
          <a:bodyPr>
            <a:noAutofit/>
          </a:bodyPr>
          <a:lstStyle/>
          <a:p>
            <a:r>
              <a:rPr lang="es-CL" sz="1600" dirty="0"/>
              <a:t>Siguiendo con la postulación se debe llenar los datos del “aporte adicional” seleccionando de las listas desplegables las alternativas y finalizando con el botón “agregar”.</a:t>
            </a:r>
            <a:r>
              <a:rPr lang="es-CL" sz="1600" b="1" i="1" dirty="0"/>
              <a:t> </a:t>
            </a:r>
            <a:r>
              <a:rPr lang="es-CL" sz="1200" b="1" i="1" dirty="0"/>
              <a:t>Nota: el 10%  correspondiente al aporte adicional se calcula en relación al valor del monto de </a:t>
            </a:r>
            <a:r>
              <a:rPr lang="es-CL" sz="1600" b="1" i="1" dirty="0"/>
              <a:t>subsidio solicitado</a:t>
            </a:r>
            <a:endParaRPr lang="es-CL" sz="16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74AC835-9946-534B-5806-A0676044E0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954" y="1223550"/>
            <a:ext cx="7028791" cy="348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830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899B9FD2-F305-84F8-E054-52F4A9312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7C89DB33-7B02-2B40-369C-D386E62E5F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727F2B51-59DC-0E07-4EB5-26C4FA0504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47109F19-8563-DE89-2892-A0B4767D292A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EAEB15B-CC40-323C-B1F0-C14B2D88C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1600" dirty="0"/>
              <a:t>Lo cual da paso a mostrar los datos del aporte en la grilla: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15ECC3F-54A5-36AB-5081-D9462BF8C7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473" y="858982"/>
            <a:ext cx="8007979" cy="340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65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E4BC33B3-D432-D4F5-26F3-F4E18CBFD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6FF659FF-77B9-122A-1DEE-8F0CA58AA6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AC7CFE48-1CFB-3E79-A77D-690A7703A7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74A482CD-404A-ABC8-FC0B-CD340315CF48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FED2647-207E-7E99-E463-8ECA25E3F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778526"/>
          </a:xfrm>
        </p:spPr>
        <p:txBody>
          <a:bodyPr>
            <a:noAutofit/>
          </a:bodyPr>
          <a:lstStyle/>
          <a:p>
            <a:r>
              <a:rPr lang="es-CL" sz="1400" dirty="0"/>
              <a:t>Para agregar los adherentes deben registrar el RUT y el sistema automáticamente traerá la información del nombre y tramo de RSH, solo deben completar la dirección “identificar el lugar” en el mapa, ingresar el rol de la propiedad y finalizar con el botón de “agregar”.</a:t>
            </a:r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319BF72E-0AC9-810D-3ED3-CA76817D04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1280476"/>
            <a:ext cx="7886700" cy="350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0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C31BFD09-D13B-6779-6114-4F95E37BC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F508C064-BA9F-C332-B245-4A4DDE717C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11D03CF1-42DC-B66C-A689-75D76AB47F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2A80C571-4DEE-F249-A4F6-8775F6ABB021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249DDF-0B39-6AF7-BE3A-9E87CF8C2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s-CL" sz="1600" dirty="0"/>
              <a:t>Cuando estén todos los adherentes registrados, deben seleccionar el botón “generar nómina”.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C4C96A1-CD3F-0CF1-1C60-45EDD9EA3F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36" y="1074649"/>
            <a:ext cx="7897327" cy="362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87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AEA7DCFE-2683-0279-51C8-30F1C5B0E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14428921-363A-0E72-A72B-4EF5A63634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A0A9C4BD-35CE-AD86-BB0F-7A57CD352E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E7925101-11F7-E926-5858-A2B781EF5740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7BDE88F-26C1-1698-6779-A8526EC37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s-CL" sz="1600" dirty="0"/>
              <a:t>El sistema genera esta nómina la cual pueden imprimir, completar adjuntar o pueden seguir utilizando y adjuntando el formato antiguo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FEF9BBD-A286-E6F7-1FB8-9449F5CD4A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428" y="1074650"/>
            <a:ext cx="7279143" cy="366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13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9DC9F784-DEF1-F232-5B26-6ECC644A4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1816E9D4-C560-88D3-7809-775674FD26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768C51FB-07CD-D31E-52EA-60873C40B5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68312187-9A77-7341-66F6-5B42FD872E97}"/>
              </a:ext>
            </a:extLst>
          </p:cNvPr>
          <p:cNvSpPr txBox="1"/>
          <p:nvPr/>
        </p:nvSpPr>
        <p:spPr>
          <a:xfrm>
            <a:off x="311700" y="530454"/>
            <a:ext cx="8450777" cy="487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823CE7B-EE39-3410-D823-8A86E2D0A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s-CL" sz="1600" dirty="0"/>
              <a:t>Para adjuntar la nómina con firmas deben seleccionar “adjuntar nómina”, seleccionar el archivo  y confirmar los mensajes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5EE8121-B178-349E-35B4-37DB7C6D4B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51" y="1074650"/>
            <a:ext cx="7886701" cy="372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52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C2C22808-6035-7C2F-E608-23F9041EB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27A6A41B-06AE-F26B-10BA-07C9A12156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E270EE8D-8B8F-893D-8F31-F660166984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9B2B4BF8-07BD-FFD1-116C-EAB747841701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8DC93C-F020-54E7-A526-DA116CAA6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s-CL" sz="1600" dirty="0"/>
              <a:t>Para registrar las cartas de apoyo, completar los datos, seleccionar la dirección en el mapa y adjuntar la carta, finalizando con el botón “agregar”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5B4CE13-8DEA-C969-5CE9-A957693E5E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418" y="1170709"/>
            <a:ext cx="7654637" cy="347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95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8687D45A-433F-CF5B-279D-71BE6BA4D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A2008B4E-FD93-C165-8A59-AB82F0310E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4A1B388E-1233-3811-BA66-E551EBDD02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2846C0C5-7ACA-FF24-11A6-7667DA81FE90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4D58692-9FF0-705A-8C2E-514BF223D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L" sz="1600" dirty="0"/>
              <a:t>Adjuntar carta de apoyo: para ello debe elegir el archivo seleccionar “adjuntar” y confirmar los mensajes y seleccionar “agregar”.</a:t>
            </a:r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62AA47F1-91AC-9193-858D-5EED0A2767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25" y="1017725"/>
            <a:ext cx="7232549" cy="371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334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A0F4FDF2-9804-0E11-49C6-517C982F3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850F1BFB-F9DA-42E2-CCE2-B727DA92C8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63ADB3E1-1432-D89E-B28D-880D25580D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DBF33DE9-96C7-67F3-088F-4974C036BB4F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BD9A6E0-E683-A2D5-1BEC-DF856166F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23" y="388100"/>
            <a:ext cx="8520600" cy="405414"/>
          </a:xfrm>
        </p:spPr>
        <p:txBody>
          <a:bodyPr>
            <a:noAutofit/>
          </a:bodyPr>
          <a:lstStyle/>
          <a:p>
            <a:pPr algn="just"/>
            <a:r>
              <a:rPr lang="es-CL" sz="1600" dirty="0"/>
              <a:t>Finalizar el proceso de cartas de apoyo con el botón “agregar”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CC8906F-A19A-277B-7474-038C063357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547" y="1046017"/>
            <a:ext cx="7382905" cy="328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44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4CD8C777-360F-1425-4975-EAF15B0DB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28D375D6-CD10-E494-6544-49FD71E65A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12C9E92C-43BE-9976-724C-69DCFEE572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A1557974-C859-38E1-C340-6E6157F7B174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A6DF4D-C266-155D-95A6-EEFF95708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23" y="388099"/>
            <a:ext cx="8520600" cy="636037"/>
          </a:xfrm>
        </p:spPr>
        <p:txBody>
          <a:bodyPr>
            <a:noAutofit/>
          </a:bodyPr>
          <a:lstStyle/>
          <a:p>
            <a:r>
              <a:rPr lang="es-CL" sz="1400" dirty="0"/>
              <a:t>Si el grupo postulante pertenece a una comuna con catastro terminado, deben marcar el </a:t>
            </a:r>
            <a:r>
              <a:rPr lang="es-CL" sz="1400" dirty="0" err="1"/>
              <a:t>check</a:t>
            </a:r>
            <a:r>
              <a:rPr lang="es-CL" sz="1400" dirty="0"/>
              <a:t> y para finalizar “ingresar postulación” para enviar la postulación. </a:t>
            </a:r>
            <a:br>
              <a:rPr lang="es-CL" sz="1400" dirty="0"/>
            </a:br>
            <a:endParaRPr lang="es-CL" sz="14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F82BFD5-F57C-D522-4C3C-EB34D12D8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3836" y="1281546"/>
            <a:ext cx="6255328" cy="153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016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36520297-5632-B00B-B52A-6F6A256F5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5CB7C54E-5DEE-64D1-2D24-69AAA3A83F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F0FF5C9D-CE00-F025-D0B9-83870E238E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861B2CAA-A22D-0626-BA4C-0B66D3F7FA04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F0008B6-6084-E0C7-16AB-E339E634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s-CL" sz="1600" dirty="0"/>
              <a:t>Aparecerá la confirmación de la postulación indicando su ID de postulación y dando la opción de imprimir comprobante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9688187-8439-A24B-49AD-9289F47EDA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3235" y="1308980"/>
            <a:ext cx="6611273" cy="318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600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7B6EB425-4D89-F26F-69EB-791E907D2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8A1A7C46-B4F8-1D34-CFEB-7028D54A7E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F7F109FE-AB8B-6905-8CB5-B851D6A731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68F34F80-7B50-5117-FD28-EED305943EF7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163C03A-BF90-FDE5-0BBD-E66470505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323902"/>
          </a:xfrm>
        </p:spPr>
        <p:txBody>
          <a:bodyPr>
            <a:noAutofit/>
          </a:bodyPr>
          <a:lstStyle/>
          <a:p>
            <a:r>
              <a:rPr lang="es-CL" sz="1600" dirty="0"/>
              <a:t>Comprobante de postulación</a:t>
            </a:r>
          </a:p>
        </p:txBody>
      </p:sp>
      <p:pic>
        <p:nvPicPr>
          <p:cNvPr id="4" name="Marcador de contenido 7">
            <a:extLst>
              <a:ext uri="{FF2B5EF4-FFF2-40B4-BE49-F238E27FC236}">
                <a16:creationId xmlns:a16="http://schemas.microsoft.com/office/drawing/2014/main" id="{794F9110-5868-3BF6-62EB-272B6910DC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768927"/>
            <a:ext cx="7353122" cy="396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448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B56C60D0-F7A3-D6CB-8B0A-3E8E60AC5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2395ADA2-3C08-073F-8CD4-718FA8964D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F2F2123B-51F8-716B-471B-E5AA21A5DF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9D671118-D2BF-23D5-9E96-FF0C60F72D2A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2F6AF7B-10C4-F494-625C-F0C76CBA2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4"/>
            <a:ext cx="8520600" cy="1002775"/>
          </a:xfrm>
        </p:spPr>
        <p:txBody>
          <a:bodyPr>
            <a:noAutofit/>
          </a:bodyPr>
          <a:lstStyle/>
          <a:p>
            <a:pPr algn="just"/>
            <a:r>
              <a:rPr lang="es-CL" sz="1400" dirty="0"/>
              <a:t>Durante el proceso de digitación las EP pueden modificar información del formulario de postulación las veces que requieran, para ello deben ingresar a  “digitación” completar los datos de la EP y el grupo y aparecerá la siguiente imagen con los datos del grupo y habilitadas las “ACCIONES” de editar la postulación, visualizarla, eliminarla o imprimir comprobante.</a:t>
            </a:r>
          </a:p>
        </p:txBody>
      </p:sp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A7BC17C7-7206-37F0-1355-E6567BDD1B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541" y="1447799"/>
            <a:ext cx="7886700" cy="336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544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>
          <a:extLst>
            <a:ext uri="{FF2B5EF4-FFF2-40B4-BE49-F238E27FC236}">
              <a16:creationId xmlns:a16="http://schemas.microsoft.com/office/drawing/2014/main" id="{F9E9B618-FD4A-E624-0A8A-49094852D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38071FCC-666E-8F83-097C-D7D9FA2C64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2097" y="-1979"/>
            <a:ext cx="1878158" cy="390079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4E813CD1-965B-E67B-00E4-2944CD4D1B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547" y="4736440"/>
            <a:ext cx="7924905" cy="238129"/>
          </a:xfrm>
          <a:prstGeom prst="rect">
            <a:avLst/>
          </a:prstGeom>
        </p:spPr>
      </p:pic>
      <p:sp>
        <p:nvSpPr>
          <p:cNvPr id="9" name="Google Shape;110;p26">
            <a:extLst>
              <a:ext uri="{FF2B5EF4-FFF2-40B4-BE49-F238E27FC236}">
                <a16:creationId xmlns:a16="http://schemas.microsoft.com/office/drawing/2014/main" id="{0FC00FA6-80D4-4D9C-996B-2674B8369CE5}"/>
              </a:ext>
            </a:extLst>
          </p:cNvPr>
          <p:cNvSpPr txBox="1"/>
          <p:nvPr/>
        </p:nvSpPr>
        <p:spPr>
          <a:xfrm>
            <a:off x="875777" y="530454"/>
            <a:ext cx="7886700" cy="693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s-419" sz="1100" dirty="0">
              <a:solidFill>
                <a:srgbClr val="25306B"/>
              </a:solidFill>
              <a:ea typeface="Verdana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FA69FB5-1204-1B62-9D19-9522A1504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4"/>
            <a:ext cx="8520600" cy="1002775"/>
          </a:xfrm>
        </p:spPr>
        <p:txBody>
          <a:bodyPr>
            <a:noAutofit/>
          </a:bodyPr>
          <a:lstStyle/>
          <a:p>
            <a:pPr algn="just"/>
            <a:r>
              <a:rPr lang="es-CL" sz="1400" dirty="0"/>
              <a:t>Les recordamos que el sistema en algunos casos está mostrando todos los borradores, cuando eso ocurre se deben eliminar los borradores antiguos y trabajar siempre </a:t>
            </a:r>
            <a:r>
              <a:rPr lang="es-CL" sz="1400"/>
              <a:t>en la más </a:t>
            </a:r>
            <a:r>
              <a:rPr lang="es-CL" sz="1400" dirty="0"/>
              <a:t>actual. Para eliminar deben en “acciones” seleccionar el icono “borrar” como se muestra en la siguiente imagen:</a:t>
            </a:r>
            <a:br>
              <a:rPr lang="es-CL" sz="1400" dirty="0"/>
            </a:br>
            <a:endParaRPr lang="es-CL" sz="1400" dirty="0"/>
          </a:p>
        </p:txBody>
      </p:sp>
      <p:pic>
        <p:nvPicPr>
          <p:cNvPr id="1026" name="Imagen 2">
            <a:extLst>
              <a:ext uri="{FF2B5EF4-FFF2-40B4-BE49-F238E27FC236}">
                <a16:creationId xmlns:a16="http://schemas.microsoft.com/office/drawing/2014/main" id="{169259A1-7C16-8ADE-D848-3DF88FF68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73" y="1620982"/>
            <a:ext cx="8444345" cy="275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917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99;p25" title="Primer Fondo PPT-2 .png">
            <a:extLst>
              <a:ext uri="{FF2B5EF4-FFF2-40B4-BE49-F238E27FC236}">
                <a16:creationId xmlns:a16="http://schemas.microsoft.com/office/drawing/2014/main" id="{9166027F-7A87-DCEE-B9A0-B499D8AB84A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rcRect t="8163"/>
          <a:stretch>
            <a:fillRect/>
          </a:stretch>
        </p:blipFill>
        <p:spPr>
          <a:xfrm>
            <a:off x="1850" y="0"/>
            <a:ext cx="91403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392D70C3-32E8-087F-8FBC-54CC9077ED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2046" y="1760331"/>
            <a:ext cx="2991000" cy="12608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E659EE2B1E0E746B2597719BF6B5745" ma:contentTypeVersion="22" ma:contentTypeDescription="Crear nuevo documento." ma:contentTypeScope="" ma:versionID="ff5f0c9cf6ad18f997baff2a814f96f9">
  <xsd:schema xmlns:xsd="http://www.w3.org/2001/XMLSchema" xmlns:xs="http://www.w3.org/2001/XMLSchema" xmlns:p="http://schemas.microsoft.com/office/2006/metadata/properties" xmlns:ns1="http://schemas.microsoft.com/sharepoint/v3" xmlns:ns2="d5d932cb-876b-4c65-a57c-41887c15aac7" xmlns:ns3="c506c69e-4c37-4eb4-9a4d-aa46a5b893e5" targetNamespace="http://schemas.microsoft.com/office/2006/metadata/properties" ma:root="true" ma:fieldsID="adbc0041082b8a9aa9534633c2785ad0" ns1:_="" ns2:_="" ns3:_="">
    <xsd:import namespace="http://schemas.microsoft.com/sharepoint/v3"/>
    <xsd:import namespace="d5d932cb-876b-4c65-a57c-41887c15aac7"/>
    <xsd:import namespace="c506c69e-4c37-4eb4-9a4d-aa46a5b893e5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Fecha" minOccurs="0"/>
                <xsd:element ref="ns2:xxxxx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d932cb-876b-4c65-a57c-41887c15aa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Fecha" ma:index="23" nillable="true" ma:displayName="Fecha" ma:format="DateOnly" ma:internalName="Fecha">
      <xsd:simpleType>
        <xsd:restriction base="dms:DateTime"/>
      </xsd:simpleType>
    </xsd:element>
    <xsd:element name="xxxxx" ma:index="24" nillable="true" ma:displayName="xxxxx" ma:format="DateTime" ma:internalName="xxxxx">
      <xsd:simpleType>
        <xsd:restriction base="dms:DateTime"/>
      </xsd:simpleType>
    </xsd:element>
    <xsd:element name="lcf76f155ced4ddcb4097134ff3c332f" ma:index="26" nillable="true" ma:taxonomy="true" ma:internalName="lcf76f155ced4ddcb4097134ff3c332f" ma:taxonomyFieldName="MediaServiceImageTags" ma:displayName="Etiquetas de imagen" ma:readOnly="false" ma:fieldId="{5cf76f15-5ced-4ddc-b409-7134ff3c332f}" ma:taxonomyMulti="true" ma:sspId="fe4473aa-7771-4c3c-9f7a-35330325c0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06c69e-4c37-4eb4-9a4d-aa46a5b893e5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a1efca8e-2cbe-4f08-b614-77e85612ca01}" ma:internalName="TaxCatchAll" ma:showField="CatchAllData" ma:web="c506c69e-4c37-4eb4-9a4d-aa46a5b893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d932cb-876b-4c65-a57c-41887c15aac7">
      <Terms xmlns="http://schemas.microsoft.com/office/infopath/2007/PartnerControls"/>
    </lcf76f155ced4ddcb4097134ff3c332f>
    <Fecha xmlns="d5d932cb-876b-4c65-a57c-41887c15aac7" xsi:nil="true"/>
    <TaxCatchAll xmlns="c506c69e-4c37-4eb4-9a4d-aa46a5b893e5" xsi:nil="true"/>
    <PublishingExpirationDate xmlns="http://schemas.microsoft.com/sharepoint/v3" xsi:nil="true"/>
    <PublishingStartDate xmlns="http://schemas.microsoft.com/sharepoint/v3" xsi:nil="true"/>
    <xxxxx xmlns="d5d932cb-876b-4c65-a57c-41887c15aac7" xsi:nil="true"/>
  </documentManagement>
</p:properties>
</file>

<file path=customXml/itemProps1.xml><?xml version="1.0" encoding="utf-8"?>
<ds:datastoreItem xmlns:ds="http://schemas.openxmlformats.org/officeDocument/2006/customXml" ds:itemID="{C596A8D4-8E3C-4035-A43C-9F38D26E7BE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A0BC93-BA47-4B3F-B57F-DEBC06983C10}">
  <ds:schemaRefs>
    <ds:schemaRef ds:uri="c506c69e-4c37-4eb4-9a4d-aa46a5b893e5"/>
    <ds:schemaRef ds:uri="d5d932cb-876b-4c65-a57c-41887c15aac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6EEAD98-455C-45DF-BC58-4DABD53D626F}">
  <ds:schemaRefs>
    <ds:schemaRef ds:uri="c506c69e-4c37-4eb4-9a4d-aa46a5b893e5"/>
    <ds:schemaRef ds:uri="d5d932cb-876b-4c65-a57c-41887c15aac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1038</Words>
  <Application>Microsoft Office PowerPoint</Application>
  <PresentationFormat>Presentación en pantalla (16:9)</PresentationFormat>
  <Paragraphs>73</Paragraphs>
  <Slides>30</Slides>
  <Notes>30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4" baseType="lpstr">
      <vt:lpstr>Arial</vt:lpstr>
      <vt:lpstr>Courier New</vt:lpstr>
      <vt:lpstr>Verdana</vt:lpstr>
      <vt:lpstr>Simple Light</vt:lpstr>
      <vt:lpstr>Presentación de PowerPoint</vt:lpstr>
      <vt:lpstr>Para ingresar al sistema se debe seleccionar: “Mejoramiento de vivienda y Barrio”</vt:lpstr>
      <vt:lpstr>Seleccionar en la parte superior de la pág. Capítulo I:</vt:lpstr>
      <vt:lpstr>Aparecerá el  botón de “Digitación” el cual deben seleccionar:</vt:lpstr>
      <vt:lpstr>El sistema muestra este acceso:</vt:lpstr>
      <vt:lpstr>Se deben completar los campos y seleccionar buscar:</vt:lpstr>
      <vt:lpstr>En “postulaciones” el grupo aparecerá “sin información” eso es lo correcto lo que lo habilita para ser digitado, por lo que deben seleccionar el nombre del llamado y apretar “nueva postulación”</vt:lpstr>
      <vt:lpstr>Aquí se indican en la primera columna los nombres de llamados disponibles :</vt:lpstr>
      <vt:lpstr>En el formulario de postulación los antecedentes del grupo postulante aparecen editados y solo deben actualizar los datos del representante legal del grupo y seleccionar el “tipo de postulación”, para ello deben marcar la alternativa de postulación única (un terreno, una obra).</vt:lpstr>
      <vt:lpstr>En los antecedentes de postulación aparecerán listas desplegables para seleccionar: tipo de proyecto, tipo de obra, tipo mejoramiento y tenencia; en la dirección ahora aparece la localidad (con datos actualizados de las localidades habilitadas) al completar estos campos se debe apretar “identificar lugar” se desplegará un mapa donde deben seleccionar la dirección.</vt:lpstr>
      <vt:lpstr>Marcar punto y confirmar la dirección:</vt:lpstr>
      <vt:lpstr>Posteriormente completar la unidad vecinal, el Rol de la dirección, dato de la constructora, indicar el monto de subsidio solicitado y el botón “agregar” para que aparezca los datos de la obra en el recuadro. NOTA: una vez que completen esta parte del formulario ya pueden guardar borrador, para ello deben bajar al final del formulario y seleccionar la alterativa.</vt:lpstr>
      <vt:lpstr>Guardar borrador, pueden realizar esta acción cuantas veces lo necesiten.</vt:lpstr>
      <vt:lpstr>Si se requiere editar el monto del proyecto en “acciones” se debe seleccionar “editar” (esta alternativa no elimina adherentes ni cartas de apoyo eso si ocurre al eliminar el tipo de proyecto)</vt:lpstr>
      <vt:lpstr>Si requieren modificar el monto del proyecto deben modificar también el aporte adicional, para eso deben eliminar el aporte registrado y volver a completar los campos para digitar el monto correcto</vt:lpstr>
      <vt:lpstr>Siguiendo con la postulación se debe llenar los datos del “aporte adicional” seleccionando de las listas desplegables las alternativas y finalizando con el botón “agregar”. Nota: el 10%  correspondiente al aporte adicional se calcula en relación al valor del monto de subsidio solicitado</vt:lpstr>
      <vt:lpstr>Lo cual da paso a mostrar los datos del aporte en la grilla:</vt:lpstr>
      <vt:lpstr>Para agregar los adherentes deben registrar el RUT y el sistema automáticamente traerá la información del nombre y tramo de RSH, solo deben completar la dirección “identificar el lugar” en el mapa, ingresar el rol de la propiedad y finalizar con el botón de “agregar”.</vt:lpstr>
      <vt:lpstr>Cuando estén todos los adherentes registrados, deben seleccionar el botón “generar nómina”.</vt:lpstr>
      <vt:lpstr>El sistema genera esta nómina la cual pueden imprimir, completar adjuntar o pueden seguir utilizando y adjuntando el formato antiguo</vt:lpstr>
      <vt:lpstr>Para adjuntar la nómina con firmas deben seleccionar “adjuntar nómina”, seleccionar el archivo  y confirmar los mensajes</vt:lpstr>
      <vt:lpstr>Para registrar las cartas de apoyo, completar los datos, seleccionar la dirección en el mapa y adjuntar la carta, finalizando con el botón “agregar”</vt:lpstr>
      <vt:lpstr>Adjuntar carta de apoyo: para ello debe elegir el archivo seleccionar “adjuntar” y confirmar los mensajes y seleccionar “agregar”.</vt:lpstr>
      <vt:lpstr>Finalizar el proceso de cartas de apoyo con el botón “agregar”</vt:lpstr>
      <vt:lpstr>Si el grupo postulante pertenece a una comuna con catastro terminado, deben marcar el check y para finalizar “ingresar postulación” para enviar la postulación.  </vt:lpstr>
      <vt:lpstr>Aparecerá la confirmación de la postulación indicando su ID de postulación y dando la opción de imprimir comprobante</vt:lpstr>
      <vt:lpstr>Comprobante de postulación</vt:lpstr>
      <vt:lpstr>Durante el proceso de digitación las EP pueden modificar información del formulario de postulación las veces que requieran, para ello deben ingresar a  “digitación” completar los datos de la EP y el grupo y aparecerá la siguiente imagen con los datos del grupo y habilitadas las “ACCIONES” de editar la postulación, visualizarla, eliminarla o imprimir comprobante.</vt:lpstr>
      <vt:lpstr>Les recordamos que el sistema en algunos casos está mostrando todos los borradores, cuando eso ocurre se deben eliminar los borradores antiguos y trabajar siempre en la más actual. Para eliminar deben en “acciones” seleccionar el icono “borrar” como se muestra en la siguiente imagen: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Carolina Amigo Larenas</dc:creator>
  <cp:lastModifiedBy>Ana Rachel Moreno</cp:lastModifiedBy>
  <cp:revision>221</cp:revision>
  <dcterms:modified xsi:type="dcterms:W3CDTF">2026-08-17T15:40:17Z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0x0101009E659EE2B1E0E746B2597719BF6B5745</vt:lpwstr>
  </property>
  <property fmtid="{D5CDD505-2E9C-101B-9397-08002B2CF9AE}" pid="3" name="MediaServiceImageTags">
    <vt:lpwstr/>
  </property>
</Properties>
</file>