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7" r:id="rId4"/>
    <p:sldMasterId id="2147483653" r:id="rId5"/>
  </p:sldMasterIdLst>
  <p:sldIdLst>
    <p:sldId id="261" r:id="rId6"/>
    <p:sldId id="291" r:id="rId7"/>
    <p:sldId id="290" r:id="rId8"/>
    <p:sldId id="272" r:id="rId9"/>
    <p:sldId id="271" r:id="rId10"/>
    <p:sldId id="270" r:id="rId11"/>
    <p:sldId id="269" r:id="rId12"/>
    <p:sldId id="268" r:id="rId13"/>
    <p:sldId id="267" r:id="rId14"/>
    <p:sldId id="275" r:id="rId15"/>
    <p:sldId id="287" r:id="rId16"/>
    <p:sldId id="286" r:id="rId17"/>
    <p:sldId id="288" r:id="rId18"/>
    <p:sldId id="266" r:id="rId19"/>
    <p:sldId id="276" r:id="rId20"/>
    <p:sldId id="280" r:id="rId21"/>
    <p:sldId id="282" r:id="rId22"/>
    <p:sldId id="284" r:id="rId23"/>
    <p:sldId id="279" r:id="rId24"/>
    <p:sldId id="278" r:id="rId25"/>
    <p:sldId id="277" r:id="rId26"/>
    <p:sldId id="289" r:id="rId27"/>
    <p:sldId id="265" r:id="rId2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4A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B39164-8168-4B52-B949-48C135CCF62F}" v="1" dt="2025-09-23T16:09:44.132"/>
    <p1510:client id="{B61F16B1-7476-428A-A87C-3D6106F6AC4E}" v="14" dt="2025-09-23T11:52:17.6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74"/>
  </p:normalViewPr>
  <p:slideViewPr>
    <p:cSldViewPr snapToGrid="0" snapToObjects="1">
      <p:cViewPr varScale="1">
        <p:scale>
          <a:sx n="111" d="100"/>
          <a:sy n="111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B205195-F65B-F24C-8FF9-4805C7E029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31156" y="473781"/>
            <a:ext cx="8929688" cy="8583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 i="0">
                <a:solidFill>
                  <a:srgbClr val="284A7C"/>
                </a:solidFill>
                <a:latin typeface="gobCL" pitchFamily="2" charset="77"/>
              </a:defRPr>
            </a:lvl1pPr>
          </a:lstStyle>
          <a:p>
            <a:pPr lvl="0"/>
            <a:r>
              <a:rPr lang="es-MX" dirty="0"/>
              <a:t>Título principal</a:t>
            </a:r>
            <a:endParaRPr lang="es-C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8A58B9D-98DC-B04F-A624-2A53860FE3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89150" y="3346121"/>
            <a:ext cx="8472488" cy="1304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rgbClr val="284A7C"/>
                </a:solidFill>
                <a:latin typeface="gobCL" pitchFamily="2" charset="77"/>
              </a:defRPr>
            </a:lvl1pPr>
          </a:lstStyle>
          <a:p>
            <a:pPr lvl="0"/>
            <a:r>
              <a:rPr lang="es-MX" dirty="0"/>
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07006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B205195-F65B-F24C-8FF9-4805C7E029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31156" y="473781"/>
            <a:ext cx="8929688" cy="8583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000" b="1" i="0">
                <a:solidFill>
                  <a:srgbClr val="284A7C"/>
                </a:solidFill>
                <a:latin typeface="gobCL" pitchFamily="2" charset="77"/>
              </a:defRPr>
            </a:lvl1pPr>
          </a:lstStyle>
          <a:p>
            <a:pPr lvl="0"/>
            <a:r>
              <a:rPr lang="es-MX" dirty="0"/>
              <a:t>Título principal</a:t>
            </a:r>
            <a:endParaRPr lang="es-CL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E85DFEF9-7A32-EA48-A7C3-30089E3BDDBE}"/>
              </a:ext>
            </a:extLst>
          </p:cNvPr>
          <p:cNvGrpSpPr/>
          <p:nvPr userDrawn="1"/>
        </p:nvGrpSpPr>
        <p:grpSpPr>
          <a:xfrm>
            <a:off x="-71048" y="4921956"/>
            <a:ext cx="12334095" cy="2059789"/>
            <a:chOff x="247372" y="5159022"/>
            <a:chExt cx="12137524" cy="1879168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152BE47-8FCD-7044-A462-5EDE6172BB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7372" y="5159022"/>
              <a:ext cx="6288896" cy="187916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BFFE2548-E39D-7946-BA45-3107AAC2BC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5159022"/>
              <a:ext cx="6288896" cy="18791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1692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8F61A-DDB4-724A-8E44-DB195E512D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1579" y="729914"/>
            <a:ext cx="3818021" cy="1788696"/>
          </a:xfrm>
        </p:spPr>
        <p:txBody>
          <a:bodyPr anchor="t">
            <a:normAutofit/>
          </a:bodyPr>
          <a:lstStyle>
            <a:lvl1pPr algn="l">
              <a:defRPr sz="4000">
                <a:latin typeface="+mn-lt"/>
              </a:defRPr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3CA510CE-A06E-F64E-9FC8-D5C51D723C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84403" y="729914"/>
            <a:ext cx="6706018" cy="5534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C10BB47-4A74-7E4C-812E-C55A87910F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663" y="2622550"/>
            <a:ext cx="3817937" cy="3216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s-MX" dirty="0"/>
              <a:t>Lorem Ipsum is simply dummy text of the printing and typesetting industry. Lorem Ipsum has been the industry's standard dummy text ever since the 1500s, when an unknown printer took a galley of type and scrambled it to make a type specimen book.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1F83FD-A76D-5749-9476-FBF58394B7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3229" y="5337602"/>
            <a:ext cx="1612766" cy="142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399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4FD14ADB-5AA7-BB4E-9F31-320975DA89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4493794"/>
            <a:ext cx="9144000" cy="1528763"/>
          </a:xfrm>
        </p:spPr>
        <p:txBody>
          <a:bodyPr anchor="t">
            <a:normAutofit/>
          </a:bodyPr>
          <a:lstStyle>
            <a:lvl1pPr algn="ctr">
              <a:defRPr sz="6000"/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CC01161-DAC1-5347-95D2-FFF2D9DCE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3068" y="-321342"/>
            <a:ext cx="12911326" cy="3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2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4FD14ADB-5AA7-BB4E-9F31-320975DA89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1494"/>
            <a:ext cx="9144000" cy="1528763"/>
          </a:xfrm>
        </p:spPr>
        <p:txBody>
          <a:bodyPr anchor="t">
            <a:normAutofit/>
          </a:bodyPr>
          <a:lstStyle>
            <a:lvl1pPr algn="ctr">
              <a:defRPr sz="6000"/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CC01161-DAC1-5347-95D2-FFF2D9DCE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3068" y="3288633"/>
            <a:ext cx="12911326" cy="3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0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B3199FB-1578-FF42-BDA1-0FF68EB4B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5631" y="6096000"/>
            <a:ext cx="6725611" cy="328862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es-MX" dirty="0"/>
              <a:t>Cita o comentario</a:t>
            </a:r>
            <a:endParaRPr lang="es-CL" dirty="0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2B61508F-4663-D54F-AA95-F5D6D82DA0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5631" y="449181"/>
            <a:ext cx="10980737" cy="537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CL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7914913-8A82-3F4F-9DE2-8DF33D7DC3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2777">
            <a:off x="11186405" y="5136593"/>
            <a:ext cx="635000" cy="1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24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ítulo 1">
            <a:extLst>
              <a:ext uri="{FF2B5EF4-FFF2-40B4-BE49-F238E27FC236}">
                <a16:creationId xmlns:a16="http://schemas.microsoft.com/office/drawing/2014/main" id="{6D025B10-F5B3-7644-A240-77E835DA8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1561"/>
            <a:ext cx="10515600" cy="209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Título principal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79173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5" r:id="rId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cid:image005.png@01DC2BCD.BC9C6B50" TargetMode="External"/><Relationship Id="rId7" Type="http://schemas.openxmlformats.org/officeDocument/2006/relationships/image" Target="cid:image007.png@01DC2BCD.BC9C6B50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cid:image006.png@01DC2BCD.BC9C6B50" TargetMode="Externa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cid:image008.png@01DC2BCD.BC9C6B50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398BDE2-523D-9B31-4651-BF21AF8686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1156" y="473781"/>
            <a:ext cx="8929688" cy="2071012"/>
          </a:xfrm>
        </p:spPr>
        <p:txBody>
          <a:bodyPr/>
          <a:lstStyle/>
          <a:p>
            <a:r>
              <a:rPr lang="es-CL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FORMULARIOS DE DIGITACION</a:t>
            </a:r>
          </a:p>
          <a:p>
            <a:r>
              <a:rPr lang="es-CL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TÉRMICO Y PDA </a:t>
            </a:r>
          </a:p>
          <a:p>
            <a:r>
              <a:rPr lang="es-CL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</a:t>
            </a:r>
          </a:p>
          <a:p>
            <a:r>
              <a:rPr lang="es-C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SERVIU – ENTIDAD PATROCINANTE</a:t>
            </a:r>
          </a:p>
        </p:txBody>
      </p:sp>
    </p:spTree>
    <p:extLst>
      <p:ext uri="{BB962C8B-B14F-4D97-AF65-F5344CB8AC3E}">
        <p14:creationId xmlns:p14="http://schemas.microsoft.com/office/powerpoint/2010/main" val="1991094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CCF1B1A-A46C-403D-6E26-ECF010BABE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533" y="189110"/>
            <a:ext cx="3881124" cy="858308"/>
          </a:xfrm>
        </p:spPr>
        <p:txBody>
          <a:bodyPr/>
          <a:lstStyle/>
          <a:p>
            <a:r>
              <a:rPr lang="es-C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IMPORTANTE…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DC253622-A25B-4456-45C1-E2450E8C7909}"/>
              </a:ext>
            </a:extLst>
          </p:cNvPr>
          <p:cNvSpPr txBox="1">
            <a:spLocks/>
          </p:cNvSpPr>
          <p:nvPr/>
        </p:nvSpPr>
        <p:spPr>
          <a:xfrm>
            <a:off x="887894" y="1069912"/>
            <a:ext cx="7306080" cy="559897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1FA8F3C-9394-1AE5-5E90-5FABE94145CE}"/>
              </a:ext>
            </a:extLst>
          </p:cNvPr>
          <p:cNvSpPr txBox="1"/>
          <p:nvPr/>
        </p:nvSpPr>
        <p:spPr>
          <a:xfrm>
            <a:off x="-1" y="875429"/>
            <a:ext cx="12070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1" dirty="0"/>
              <a:t>Tanto para la postulación individual como para la de “integrantes, el formulario de digitación en PDA y Térmico es el mismo.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515C3A7-183F-7F8D-6395-7AA9064BF5E5}"/>
              </a:ext>
            </a:extLst>
          </p:cNvPr>
          <p:cNvSpPr txBox="1"/>
          <p:nvPr/>
        </p:nvSpPr>
        <p:spPr>
          <a:xfrm>
            <a:off x="-24441" y="1433621"/>
            <a:ext cx="5456520" cy="1310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s-C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L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 digitar el </a:t>
            </a:r>
            <a:r>
              <a:rPr lang="es-CL" sz="16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RUT del postulante</a:t>
            </a:r>
            <a:r>
              <a:rPr lang="es-CL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el sistema traerá automáticamente la dirección desde el </a:t>
            </a:r>
            <a:r>
              <a:rPr lang="es-CL" sz="16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RSH</a:t>
            </a:r>
            <a:r>
              <a:rPr lang="es-CL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(sin necesidad de digitar).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6604F55-FC5B-30F8-8073-92881B8BDE7F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2" y="2914910"/>
            <a:ext cx="4906285" cy="857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EAE2EB0-8B17-9500-86EB-C9D05069194A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2" y="5053580"/>
            <a:ext cx="4906285" cy="10655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0F8F6537-23F3-A384-3C57-370F304CE6D8}"/>
              </a:ext>
            </a:extLst>
          </p:cNvPr>
          <p:cNvSpPr txBox="1"/>
          <p:nvPr/>
        </p:nvSpPr>
        <p:spPr>
          <a:xfrm>
            <a:off x="-1" y="4025913"/>
            <a:ext cx="5274761" cy="641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L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 ingresar el </a:t>
            </a:r>
            <a:r>
              <a:rPr lang="es-CL" sz="16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ROL de la vivienda</a:t>
            </a:r>
            <a:r>
              <a:rPr lang="es-CL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se cargará automáticamente el avalúo fiscal.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8A219EA-C31C-8F8C-35CD-CE3167E4A372}"/>
              </a:ext>
            </a:extLst>
          </p:cNvPr>
          <p:cNvSpPr txBox="1"/>
          <p:nvPr/>
        </p:nvSpPr>
        <p:spPr>
          <a:xfrm>
            <a:off x="6581777" y="1758533"/>
            <a:ext cx="5086350" cy="927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L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 seleccionar la </a:t>
            </a:r>
            <a:r>
              <a:rPr lang="es-CL" sz="16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zona térmica</a:t>
            </a:r>
            <a:r>
              <a:rPr lang="es-CL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el sistema traerá en forma automática el monto máximo del subsidio base y el de complejidad técnica.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089D1F07-4451-E458-22C7-81557D1B8897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643" y="3176222"/>
            <a:ext cx="5086350" cy="1990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7157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E2620-3D0B-614D-2FE1-FF78C41AD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0C50C2B-AF6F-01A8-8833-D5B18E9057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533" y="189110"/>
            <a:ext cx="3881124" cy="858308"/>
          </a:xfrm>
        </p:spPr>
        <p:txBody>
          <a:bodyPr/>
          <a:lstStyle/>
          <a:p>
            <a:r>
              <a:rPr lang="es-C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IMPORTANTE…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DD1B0939-C776-4B4A-9668-5B0B84F3D924}"/>
              </a:ext>
            </a:extLst>
          </p:cNvPr>
          <p:cNvSpPr txBox="1">
            <a:spLocks/>
          </p:cNvSpPr>
          <p:nvPr/>
        </p:nvSpPr>
        <p:spPr>
          <a:xfrm>
            <a:off x="887894" y="1069912"/>
            <a:ext cx="7306080" cy="559897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07DC17-F4F7-000F-07DA-A02055076D88}"/>
              </a:ext>
            </a:extLst>
          </p:cNvPr>
          <p:cNvSpPr txBox="1"/>
          <p:nvPr/>
        </p:nvSpPr>
        <p:spPr>
          <a:xfrm>
            <a:off x="-1" y="909786"/>
            <a:ext cx="12070467" cy="644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L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 marcar los </a:t>
            </a:r>
            <a:r>
              <a:rPr lang="es-CL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incrementos</a:t>
            </a:r>
            <a:r>
              <a:rPr lang="es-CL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(ya sea en sección de incrementos o acreditaciones), el sistema mostrará el monto máximo correspondiente.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786ED69-8147-273C-D3C4-08287DDC74E5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95" y="1768094"/>
            <a:ext cx="6025130" cy="4714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439A2C9-D0F6-B6B9-4CB9-1D65B17DB94C}"/>
              </a:ext>
            </a:extLst>
          </p:cNvPr>
          <p:cNvSpPr txBox="1"/>
          <p:nvPr/>
        </p:nvSpPr>
        <p:spPr>
          <a:xfrm>
            <a:off x="7231390" y="4779802"/>
            <a:ext cx="4569546" cy="1491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CL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Una vez que los proyectos se encuentren calificados, se abrirá un </a:t>
            </a:r>
            <a:r>
              <a:rPr lang="es-CL" sz="16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proceso de cuadratura</a:t>
            </a:r>
            <a:r>
              <a:rPr lang="es-CL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para los llamados PDA y Térmico, con el fin de que las entidades patrocinantes ingresen el monto exacto aprobado por SERVIU.</a:t>
            </a:r>
          </a:p>
        </p:txBody>
      </p:sp>
    </p:spTree>
    <p:extLst>
      <p:ext uri="{BB962C8B-B14F-4D97-AF65-F5344CB8AC3E}">
        <p14:creationId xmlns:p14="http://schemas.microsoft.com/office/powerpoint/2010/main" val="2357268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423A9-9E27-6247-FBC9-5414CB1CD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6B199973-E943-C0D0-19F9-2D5DF8827366}"/>
              </a:ext>
            </a:extLst>
          </p:cNvPr>
          <p:cNvSpPr txBox="1">
            <a:spLocks/>
          </p:cNvSpPr>
          <p:nvPr/>
        </p:nvSpPr>
        <p:spPr>
          <a:xfrm>
            <a:off x="1388862" y="2170044"/>
            <a:ext cx="8812695" cy="19884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3600" dirty="0">
                <a:latin typeface="Amasis MT Pro Black" panose="02040A04050005020304" pitchFamily="18" charset="0"/>
              </a:rPr>
              <a:t>PASO A PASO PARA POSTULAR 	AL</a:t>
            </a:r>
          </a:p>
          <a:p>
            <a:pPr algn="ctr"/>
            <a:endParaRPr lang="es-CL" sz="3600" dirty="0"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latin typeface="Amasis MT Pro Black" panose="02040A04050005020304" pitchFamily="18" charset="0"/>
              </a:rPr>
              <a:t> INTEGRANTE DEL GRUPO.</a:t>
            </a:r>
            <a:endParaRPr lang="es-CL" sz="5400" dirty="0"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570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FF10C-32E6-08ED-F3B7-27E489270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8842D268-752E-20FE-0955-55E8A60F87C3}"/>
              </a:ext>
            </a:extLst>
          </p:cNvPr>
          <p:cNvSpPr txBox="1">
            <a:spLocks/>
          </p:cNvSpPr>
          <p:nvPr/>
        </p:nvSpPr>
        <p:spPr>
          <a:xfrm>
            <a:off x="887894" y="1069912"/>
            <a:ext cx="7306080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.ENTRAR EN ACCIONES Y HACER CLIC EN INTEGRANTES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412EA6C-6ED0-012D-B797-EB2063EBA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02" y="1990725"/>
            <a:ext cx="9229725" cy="2876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BAA2574-259A-F7BD-38F1-1C29468090DD}"/>
              </a:ext>
            </a:extLst>
          </p:cNvPr>
          <p:cNvSpPr/>
          <p:nvPr/>
        </p:nvSpPr>
        <p:spPr>
          <a:xfrm>
            <a:off x="4273879" y="3408629"/>
            <a:ext cx="988066" cy="95299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82447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BE8BA2-0BE0-47CE-B4E5-7D31907A9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18" y="1944621"/>
            <a:ext cx="5572539" cy="45913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462F93-A856-40A4-BA56-C81EF31DCB20}"/>
              </a:ext>
            </a:extLst>
          </p:cNvPr>
          <p:cNvSpPr txBox="1">
            <a:spLocks/>
          </p:cNvSpPr>
          <p:nvPr/>
        </p:nvSpPr>
        <p:spPr>
          <a:xfrm>
            <a:off x="887894" y="1069912"/>
            <a:ext cx="4134550" cy="69101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COLOCAR EL N° DEL GRUPO, MARCAR BUSCAR, LUEGO PRESIONAR INTEGRANTES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39D3864D-A49A-4EE9-BE3B-50112560E324}"/>
              </a:ext>
            </a:extLst>
          </p:cNvPr>
          <p:cNvSpPr txBox="1">
            <a:spLocks/>
          </p:cNvSpPr>
          <p:nvPr/>
        </p:nvSpPr>
        <p:spPr>
          <a:xfrm>
            <a:off x="7036906" y="1069912"/>
            <a:ext cx="4267200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SE DESPLEGARÁ LA LISTA DE INTEGRANTES EN SISTEMA, PRESIONAR “ POSTULAR”</a:t>
            </a:r>
            <a:r>
              <a:rPr lang="es-C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8A78729-F14C-463E-B840-96B3FF2F6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096" y="1944620"/>
            <a:ext cx="5387008" cy="45913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015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381052D5-F4E2-4AD7-922C-8874C6B9F37C}"/>
              </a:ext>
            </a:extLst>
          </p:cNvPr>
          <p:cNvSpPr txBox="1">
            <a:spLocks/>
          </p:cNvSpPr>
          <p:nvPr/>
        </p:nvSpPr>
        <p:spPr>
          <a:xfrm>
            <a:off x="414806" y="423261"/>
            <a:ext cx="9869931" cy="4221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COMPLETAR EL LLAMADO, OFERTA, TIPO DE PROYECTO Y PRESIONAR POSTULAR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2DB8BFF-0189-6431-CCDD-1E576481B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892" y="1079560"/>
            <a:ext cx="7878274" cy="52585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5167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6E7BFAA-5D86-409D-8D13-EAB05B61B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510" y="1350212"/>
            <a:ext cx="6621292" cy="46304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8291C451-DF35-416C-8441-BD6A59C44636}"/>
              </a:ext>
            </a:extLst>
          </p:cNvPr>
          <p:cNvSpPr txBox="1">
            <a:spLocks/>
          </p:cNvSpPr>
          <p:nvPr/>
        </p:nvSpPr>
        <p:spPr>
          <a:xfrm>
            <a:off x="235153" y="194042"/>
            <a:ext cx="11143089" cy="203629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EL SISTEMA DESPLEGARÁ EL FORMULARIO DE POSTULACIÓN, USTED DEBERA COMPLETAR SOLO LO QUE EL SISTEMA LE PERMITA Y MARCAR LOS MONTOS DE SUBSIDIO E INCREMENTOS QUE OCUPARÁ.</a:t>
            </a:r>
          </a:p>
        </p:txBody>
      </p:sp>
    </p:spTree>
    <p:extLst>
      <p:ext uri="{BB962C8B-B14F-4D97-AF65-F5344CB8AC3E}">
        <p14:creationId xmlns:p14="http://schemas.microsoft.com/office/powerpoint/2010/main" val="2156170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EBE562CF-805B-4D20-8CF8-F521135E556C}"/>
              </a:ext>
            </a:extLst>
          </p:cNvPr>
          <p:cNvSpPr txBox="1">
            <a:spLocks/>
          </p:cNvSpPr>
          <p:nvPr/>
        </p:nvSpPr>
        <p:spPr>
          <a:xfrm>
            <a:off x="769523" y="318433"/>
            <a:ext cx="4250943" cy="691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2400" dirty="0"/>
              <a:t>ACREDTICACIONES EN FORMULARIO PDA</a:t>
            </a:r>
            <a:endParaRPr lang="es-CL" sz="1800" dirty="0"/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2CB9C60F-C197-49D5-8E72-DA49952FCA82}"/>
              </a:ext>
            </a:extLst>
          </p:cNvPr>
          <p:cNvSpPr txBox="1">
            <a:spLocks/>
          </p:cNvSpPr>
          <p:nvPr/>
        </p:nvSpPr>
        <p:spPr>
          <a:xfrm>
            <a:off x="1815123" y="5749986"/>
            <a:ext cx="8095051" cy="132430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solidFill>
                  <a:srgbClr val="284A7C"/>
                </a:solidFill>
              </a:rPr>
              <a:t>FINALMENTE, AL MARCAR LAS ACREDITACIONES NECESARIAS, PRESIONAR GUARDAR Y EL SISTEMA ARROJARÁ UN NUMERO DE FOLIO.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441E90D8-7101-F66F-DBAA-A1AD09D6E345}"/>
              </a:ext>
            </a:extLst>
          </p:cNvPr>
          <p:cNvSpPr txBox="1">
            <a:spLocks/>
          </p:cNvSpPr>
          <p:nvPr/>
        </p:nvSpPr>
        <p:spPr>
          <a:xfrm>
            <a:off x="6323163" y="318433"/>
            <a:ext cx="4685352" cy="691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2400" dirty="0"/>
              <a:t>ACREDTICACIONES EN FORMULARIO TERMICO </a:t>
            </a:r>
            <a:endParaRPr lang="es-CL" sz="18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FED55C8-5BE4-5BF2-D1E8-3757C745E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2649" y="1237410"/>
            <a:ext cx="6112024" cy="400105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7F5EE00-9863-7C73-37DE-609421E1F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27" y="1205928"/>
            <a:ext cx="5355337" cy="403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026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2ABD8-04CD-7093-DC42-214D719CC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C8F9CDA6-0EB6-35CE-CF61-CC5DD42763D9}"/>
              </a:ext>
            </a:extLst>
          </p:cNvPr>
          <p:cNvSpPr txBox="1">
            <a:spLocks/>
          </p:cNvSpPr>
          <p:nvPr/>
        </p:nvSpPr>
        <p:spPr>
          <a:xfrm>
            <a:off x="1388862" y="2170044"/>
            <a:ext cx="8812695" cy="19884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3600" dirty="0">
                <a:latin typeface="Amasis MT Pro Black" panose="02040A04050005020304" pitchFamily="18" charset="0"/>
              </a:rPr>
              <a:t>PASO A PASO PARA POSTULACIÓN</a:t>
            </a:r>
          </a:p>
          <a:p>
            <a:pPr algn="ctr"/>
            <a:endParaRPr lang="es-CL" sz="3600" dirty="0"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latin typeface="Amasis MT Pro Black" panose="02040A04050005020304" pitchFamily="18" charset="0"/>
              </a:rPr>
              <a:t> INDIVIDUAL</a:t>
            </a:r>
            <a:endParaRPr lang="es-CL" sz="5400" dirty="0"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116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FC2FF43-5016-4152-BD5A-07A7A920B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878" y="1773306"/>
            <a:ext cx="9601200" cy="4610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44CBC48-804C-4C7A-9950-9FBC70E0B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483" y="4078356"/>
            <a:ext cx="1014231" cy="9262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953E9B5-7F69-4478-BD5F-35B1CF9BCD5F}"/>
              </a:ext>
            </a:extLst>
          </p:cNvPr>
          <p:cNvSpPr txBox="1"/>
          <p:nvPr/>
        </p:nvSpPr>
        <p:spPr>
          <a:xfrm>
            <a:off x="1162878" y="856278"/>
            <a:ext cx="83223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MISMO PROCESO ANTERIOR, PERO EN ACCIONES INGRESAR A INDIVIDUAL COMO DETALLA LA IMAGEN </a:t>
            </a:r>
            <a:endParaRPr lang="es-CL" sz="1600" dirty="0">
              <a:solidFill>
                <a:srgbClr val="284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500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A7FFCDC-380D-413E-0A86-50FBB7E8CF86}"/>
              </a:ext>
            </a:extLst>
          </p:cNvPr>
          <p:cNvSpPr txBox="1">
            <a:spLocks/>
          </p:cNvSpPr>
          <p:nvPr/>
        </p:nvSpPr>
        <p:spPr>
          <a:xfrm>
            <a:off x="1000668" y="1431986"/>
            <a:ext cx="9968644" cy="3830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just"/>
            <a:r>
              <a:rPr lang="es-CL" sz="3200" b="0" dirty="0">
                <a:solidFill>
                  <a:srgbClr val="002060"/>
                </a:solidFill>
                <a:effectLst/>
              </a:rPr>
              <a:t>	</a:t>
            </a:r>
            <a:r>
              <a:rPr lang="es-CL" sz="2400" b="0" dirty="0">
                <a:solidFill>
                  <a:srgbClr val="002060"/>
                </a:solidFill>
                <a:effectLst/>
              </a:rPr>
              <a:t>En el marco del proceso de postulación, de acuerdo con lo señalado </a:t>
            </a:r>
            <a:r>
              <a:rPr lang="es-CL" sz="2400" dirty="0">
                <a:solidFill>
                  <a:srgbClr val="002060"/>
                </a:solidFill>
                <a:effectLst/>
              </a:rPr>
              <a:t>en el numeral 1 del artículo del D.S. N°27</a:t>
            </a:r>
            <a:r>
              <a:rPr lang="es-CL" sz="2400" b="0" dirty="0">
                <a:solidFill>
                  <a:srgbClr val="002060"/>
                </a:solidFill>
                <a:effectLst/>
              </a:rPr>
              <a:t>, las Entidades Patrocinantes son responsables de introducir completa y correctamente al sistema informático de postulación la información de los ´postulantes y del </a:t>
            </a:r>
            <a:r>
              <a:rPr lang="es-CL" sz="2400" b="0" dirty="0" err="1">
                <a:solidFill>
                  <a:srgbClr val="002060"/>
                </a:solidFill>
                <a:effectLst/>
              </a:rPr>
              <a:t>pryecto</a:t>
            </a:r>
            <a:r>
              <a:rPr lang="es-CL" sz="2400" b="0" dirty="0">
                <a:solidFill>
                  <a:srgbClr val="002060"/>
                </a:solidFill>
                <a:effectLst/>
              </a:rPr>
              <a:t>, por lo que deben verificar que los datos y antecedentes entregados correspondan, ya que una vez que la postulación sea enviada, no existirá posibilidad de corregir la información debido a errores de digitación de las EP, incluyendo los montos de subsidio y/o tipo de proyecto, entre otros.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6088B62-17CF-31B6-3C17-7FF8D67BF02F}"/>
              </a:ext>
            </a:extLst>
          </p:cNvPr>
          <p:cNvSpPr txBox="1">
            <a:spLocks/>
          </p:cNvSpPr>
          <p:nvPr/>
        </p:nvSpPr>
        <p:spPr>
          <a:xfrm>
            <a:off x="-301924" y="227194"/>
            <a:ext cx="8381383" cy="7629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s-CL" sz="3600" dirty="0">
                <a:latin typeface="Amasis MT Pro Black" panose="02040A04050005020304" pitchFamily="18" charset="0"/>
              </a:rPr>
              <a:t>	A considerar…</a:t>
            </a:r>
            <a:endParaRPr lang="es-CL" sz="5400" dirty="0"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193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6AFB764-9D27-4616-A1C9-80ED7619B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34" y="1595257"/>
            <a:ext cx="5218981" cy="3494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EECEF1E-9720-4B57-AE4A-B02335EF57AC}"/>
              </a:ext>
            </a:extLst>
          </p:cNvPr>
          <p:cNvSpPr txBox="1"/>
          <p:nvPr/>
        </p:nvSpPr>
        <p:spPr>
          <a:xfrm>
            <a:off x="628040" y="985674"/>
            <a:ext cx="36937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DIGITAR EL RUT DE LA PERSONA.</a:t>
            </a:r>
            <a:endParaRPr lang="es-CL" sz="1600" dirty="0">
              <a:solidFill>
                <a:srgbClr val="284A7C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A0A1A9F-A38B-46C6-94DD-ED538A5743C9}"/>
              </a:ext>
            </a:extLst>
          </p:cNvPr>
          <p:cNvSpPr txBox="1"/>
          <p:nvPr/>
        </p:nvSpPr>
        <p:spPr>
          <a:xfrm>
            <a:off x="6096000" y="878171"/>
            <a:ext cx="52924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SELECCIONAR EL NOMBRE DEL LLAMADO, LA OFERTA CORRESPONDIENTE, TIPO DE PROYECTO Y LUEGO POSTULAR</a:t>
            </a:r>
            <a:endParaRPr lang="es-CL" sz="1600" dirty="0">
              <a:solidFill>
                <a:srgbClr val="284A7C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7B4EBD1-3DE3-5DB2-BC6C-486C65A71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125" y="1595257"/>
            <a:ext cx="5682954" cy="3643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2218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82EC1841-23BA-4CEC-73DF-51A54522E8D2}"/>
              </a:ext>
            </a:extLst>
          </p:cNvPr>
          <p:cNvSpPr txBox="1"/>
          <p:nvPr/>
        </p:nvSpPr>
        <p:spPr>
          <a:xfrm>
            <a:off x="260949" y="1628507"/>
            <a:ext cx="477687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EL SISTEMA DESPLEGARÁ EL FORMULARIO DE POSTULACIÓN, USTED DEBERA COMPLETAR SOLO LO QUE EL SISTEMA LE PERMITA Y MARCAR LOS MONTOS DE SUBSIDIO E INCREMENTOS QUE OCUPARÁ.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E19419A-80AD-5C65-48EA-97EB9AA41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759" y="392680"/>
            <a:ext cx="6621292" cy="58787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49835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ED4E1-53F6-0F85-9375-4DBD93479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38523FB9-0EF5-19B7-70A2-4F6DB18840F6}"/>
              </a:ext>
            </a:extLst>
          </p:cNvPr>
          <p:cNvSpPr txBox="1">
            <a:spLocks/>
          </p:cNvSpPr>
          <p:nvPr/>
        </p:nvSpPr>
        <p:spPr>
          <a:xfrm>
            <a:off x="968038" y="318433"/>
            <a:ext cx="4250943" cy="691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2400" dirty="0"/>
              <a:t>ACREDTICACIONES EN FORMULARIO PDA</a:t>
            </a:r>
            <a:endParaRPr lang="es-CL" sz="1800" dirty="0"/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A2E79514-2EC2-4C1E-DFE3-85BB74287219}"/>
              </a:ext>
            </a:extLst>
          </p:cNvPr>
          <p:cNvSpPr txBox="1">
            <a:spLocks/>
          </p:cNvSpPr>
          <p:nvPr/>
        </p:nvSpPr>
        <p:spPr>
          <a:xfrm>
            <a:off x="1815123" y="5749986"/>
            <a:ext cx="8095051" cy="132430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solidFill>
                  <a:srgbClr val="284A7C"/>
                </a:solidFill>
              </a:rPr>
              <a:t>FINALMENTE, AL MARCAR LAS ACREDITACIONES NECESARIAS, PRESIONAR GUARDAR Y EL SISTEMA ARROJARÁ UN NUMERO DE FOLIO.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45C1F9CA-9286-8387-56E7-D3027BD5A697}"/>
              </a:ext>
            </a:extLst>
          </p:cNvPr>
          <p:cNvSpPr txBox="1">
            <a:spLocks/>
          </p:cNvSpPr>
          <p:nvPr/>
        </p:nvSpPr>
        <p:spPr>
          <a:xfrm>
            <a:off x="6323163" y="318433"/>
            <a:ext cx="4685352" cy="691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2400" dirty="0"/>
              <a:t>ACREDTICACIONES EN FORMULARIO TERMICO </a:t>
            </a:r>
            <a:endParaRPr lang="es-CL" sz="18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03C4B3F-B40E-1411-FD80-3A79DF756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2649" y="1237410"/>
            <a:ext cx="6112024" cy="40010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1820C3F-3C80-99C1-9431-4958A6DC9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27" y="1205928"/>
            <a:ext cx="5355337" cy="40325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7489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D64489A-8649-4507-84EF-CEC6CA657A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7013" y="3730904"/>
            <a:ext cx="1805464" cy="164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7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CC2E0-FD3F-9966-DCF3-412223CCE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54D62D80-699B-E353-2C02-33D53C85C462}"/>
              </a:ext>
            </a:extLst>
          </p:cNvPr>
          <p:cNvSpPr txBox="1">
            <a:spLocks/>
          </p:cNvSpPr>
          <p:nvPr/>
        </p:nvSpPr>
        <p:spPr>
          <a:xfrm>
            <a:off x="1388862" y="2170044"/>
            <a:ext cx="8812695" cy="19884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3600" dirty="0">
                <a:latin typeface="Amasis MT Pro Black" panose="02040A04050005020304" pitchFamily="18" charset="0"/>
              </a:rPr>
              <a:t>PASO A PASO PARA POSTULAR LA</a:t>
            </a:r>
          </a:p>
          <a:p>
            <a:pPr algn="ctr"/>
            <a:endParaRPr lang="es-CL" sz="3600" dirty="0"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latin typeface="Amasis MT Pro Black" panose="02040A04050005020304" pitchFamily="18" charset="0"/>
              </a:rPr>
              <a:t> CARÁTULA GRUPAL.</a:t>
            </a:r>
            <a:endParaRPr lang="es-CL" sz="5400" dirty="0"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85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AC1AE78-4CBC-49F2-907D-C043AA7BB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470" y="2001078"/>
            <a:ext cx="5287616" cy="36973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4B71D48-22EC-4532-860D-FA7F34A6651F}"/>
              </a:ext>
            </a:extLst>
          </p:cNvPr>
          <p:cNvSpPr/>
          <p:nvPr/>
        </p:nvSpPr>
        <p:spPr>
          <a:xfrm>
            <a:off x="5909470" y="3595276"/>
            <a:ext cx="781878" cy="38834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0D987CD1-F59E-4AE7-8BBA-7CE62465174F}"/>
              </a:ext>
            </a:extLst>
          </p:cNvPr>
          <p:cNvSpPr txBox="1">
            <a:spLocks/>
          </p:cNvSpPr>
          <p:nvPr/>
        </p:nvSpPr>
        <p:spPr>
          <a:xfrm>
            <a:off x="599702" y="1003558"/>
            <a:ext cx="3817937" cy="5977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L" sz="1800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s-CL" sz="1800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ENTRAR EN RUKAN 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C63A7E17-93B0-4D29-B20F-FBDFABC3CB0B}"/>
              </a:ext>
            </a:extLst>
          </p:cNvPr>
          <p:cNvSpPr txBox="1">
            <a:spLocks/>
          </p:cNvSpPr>
          <p:nvPr/>
        </p:nvSpPr>
        <p:spPr>
          <a:xfrm>
            <a:off x="6505162" y="1010064"/>
            <a:ext cx="4096232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800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PRESIONAR MEJORAMIENTO DE VIVIENDAS Y BARRIOS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C1D1CB9-8317-432E-A007-1F977A6AD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85" y="2001078"/>
            <a:ext cx="4738963" cy="36973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1351CF63-1539-48BE-BC2B-9E2F74CE1608}"/>
              </a:ext>
            </a:extLst>
          </p:cNvPr>
          <p:cNvSpPr/>
          <p:nvPr/>
        </p:nvSpPr>
        <p:spPr>
          <a:xfrm>
            <a:off x="4253948" y="2825343"/>
            <a:ext cx="808382" cy="49839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15396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95F0CFDB-1A86-4434-97E4-41D9AB3BB306}"/>
              </a:ext>
            </a:extLst>
          </p:cNvPr>
          <p:cNvSpPr txBox="1">
            <a:spLocks/>
          </p:cNvSpPr>
          <p:nvPr/>
        </p:nvSpPr>
        <p:spPr>
          <a:xfrm>
            <a:off x="704366" y="799751"/>
            <a:ext cx="3817937" cy="5977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L" sz="1800" b="1" dirty="0">
                <a:solidFill>
                  <a:srgbClr val="284A7C"/>
                </a:solidFill>
              </a:rPr>
              <a:t>3. </a:t>
            </a:r>
            <a:r>
              <a:rPr lang="es-CL" sz="1800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ENTRAR EN ACCIONES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81183E4-B61E-4541-B548-9482CFD18A00}"/>
              </a:ext>
            </a:extLst>
          </p:cNvPr>
          <p:cNvSpPr txBox="1">
            <a:spLocks/>
          </p:cNvSpPr>
          <p:nvPr/>
        </p:nvSpPr>
        <p:spPr>
          <a:xfrm>
            <a:off x="7023653" y="799751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800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  PRESIONAR GRUPO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A3683CF-261A-43E7-96D9-7DFDD9231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223" y="1583636"/>
            <a:ext cx="4963218" cy="38648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70366A61-BD08-4137-9483-46D795FC8BC1}"/>
              </a:ext>
            </a:extLst>
          </p:cNvPr>
          <p:cNvSpPr/>
          <p:nvPr/>
        </p:nvSpPr>
        <p:spPr>
          <a:xfrm>
            <a:off x="6687223" y="4219931"/>
            <a:ext cx="781878" cy="88190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B2BA809-385B-E71F-5801-8315159A7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32" y="1584301"/>
            <a:ext cx="5142546" cy="3894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7101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A54970F0-7C33-45C0-B461-0EA0D22460B1}"/>
              </a:ext>
            </a:extLst>
          </p:cNvPr>
          <p:cNvSpPr txBox="1">
            <a:spLocks/>
          </p:cNvSpPr>
          <p:nvPr/>
        </p:nvSpPr>
        <p:spPr>
          <a:xfrm>
            <a:off x="432819" y="1507987"/>
            <a:ext cx="2719071" cy="130305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.DIGITAR EL NUMERO DE GRUPO Y PRESIONAR BUSCAR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AA8F94A-17C9-4A66-B3A5-378649851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8914" y="184702"/>
            <a:ext cx="6085382" cy="32442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BEF5107-5DB1-4C28-9B89-6537C90EA9F4}"/>
              </a:ext>
            </a:extLst>
          </p:cNvPr>
          <p:cNvSpPr/>
          <p:nvPr/>
        </p:nvSpPr>
        <p:spPr>
          <a:xfrm>
            <a:off x="10909644" y="2243972"/>
            <a:ext cx="781878" cy="38834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AE706B8-54BF-4E18-9CD9-AB0F0F266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915" y="3737808"/>
            <a:ext cx="6183086" cy="3120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6FE82AA-33D1-4983-B0CF-667E9970F2DA}"/>
              </a:ext>
            </a:extLst>
          </p:cNvPr>
          <p:cNvSpPr/>
          <p:nvPr/>
        </p:nvSpPr>
        <p:spPr>
          <a:xfrm>
            <a:off x="11449878" y="6498751"/>
            <a:ext cx="678966" cy="20364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F57D0DF8-1F15-40E6-AC15-59FC74DA98DB}"/>
              </a:ext>
            </a:extLst>
          </p:cNvPr>
          <p:cNvSpPr txBox="1">
            <a:spLocks/>
          </p:cNvSpPr>
          <p:nvPr/>
        </p:nvSpPr>
        <p:spPr>
          <a:xfrm>
            <a:off x="553587" y="5080034"/>
            <a:ext cx="2719071" cy="13030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s-CL" b="1" dirty="0">
                <a:solidFill>
                  <a:srgbClr val="284A7C"/>
                </a:solidFill>
              </a:rPr>
              <a:t>. </a:t>
            </a:r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SELECCIONAR EN EL LISTADO DE GRUPO “POSTULACION” COMO DETALLA LA IMAGEN</a:t>
            </a: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E708AC46-5994-4C71-AF24-8077BF88924B}"/>
              </a:ext>
            </a:extLst>
          </p:cNvPr>
          <p:cNvSpPr/>
          <p:nvPr/>
        </p:nvSpPr>
        <p:spPr>
          <a:xfrm>
            <a:off x="3856383" y="1616177"/>
            <a:ext cx="1245704" cy="543339"/>
          </a:xfrm>
          <a:prstGeom prst="rightArrow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F4A4411E-0587-4D9B-AB30-135426C3F8A4}"/>
              </a:ext>
            </a:extLst>
          </p:cNvPr>
          <p:cNvSpPr/>
          <p:nvPr/>
        </p:nvSpPr>
        <p:spPr>
          <a:xfrm>
            <a:off x="3756992" y="5080034"/>
            <a:ext cx="1245704" cy="543339"/>
          </a:xfrm>
          <a:prstGeom prst="rightArrow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31473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CBFE10B9-F9D0-4679-A27D-5AD4181028B3}"/>
              </a:ext>
            </a:extLst>
          </p:cNvPr>
          <p:cNvSpPr txBox="1">
            <a:spLocks/>
          </p:cNvSpPr>
          <p:nvPr/>
        </p:nvSpPr>
        <p:spPr>
          <a:xfrm>
            <a:off x="682122" y="573042"/>
            <a:ext cx="10189289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</a:t>
            </a:r>
            <a:r>
              <a:rPr lang="es-CL" b="1" dirty="0">
                <a:solidFill>
                  <a:srgbClr val="284A7C"/>
                </a:solidFill>
              </a:rPr>
              <a:t> </a:t>
            </a:r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COMPLETAR EL CUADRO “OPCIONES DE POSTULACIÓN”, LUEGO PRESIONAR POSTULAR.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AC645B-E093-84DB-32AE-FB8E19BFA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760" y="1371467"/>
            <a:ext cx="9669224" cy="4477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04FE144-EA71-454E-C18D-D52713F9D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60" y="3651107"/>
            <a:ext cx="8041321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878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BBD41B90-B3FF-4C8F-A90E-5899B5A99E3C}"/>
              </a:ext>
            </a:extLst>
          </p:cNvPr>
          <p:cNvSpPr txBox="1">
            <a:spLocks/>
          </p:cNvSpPr>
          <p:nvPr/>
        </p:nvSpPr>
        <p:spPr>
          <a:xfrm>
            <a:off x="529314" y="3081802"/>
            <a:ext cx="4180710" cy="330714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COMPLETAR LOS DATOS DE LA CARÁTULA GRUPAL .</a:t>
            </a:r>
          </a:p>
          <a:p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PRESIONAR GUARDAR Y SI ESTAN LOS DATOS CORRECTOS EL SISTEMA LE ARROJARÁ EL NUMERO DE FOLIO.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24492E7-B38B-4A60-B814-E5BA73A82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55" y="1092726"/>
            <a:ext cx="5868326" cy="53339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9419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780464CF-FEC2-4041-A67F-691ED4F42805}"/>
              </a:ext>
            </a:extLst>
          </p:cNvPr>
          <p:cNvSpPr txBox="1">
            <a:spLocks/>
          </p:cNvSpPr>
          <p:nvPr/>
        </p:nvSpPr>
        <p:spPr>
          <a:xfrm>
            <a:off x="1021018" y="531610"/>
            <a:ext cx="9346140" cy="7390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FINALMENTE , AL REVISAR CON EL CÓDIGO DEL GRUPO PODRÁ VERIFICAR QUE ESTÁ POSTULADA LA CARÁTULA.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70F2DE1-9467-3372-166B-309DAECA1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848" y="1433144"/>
            <a:ext cx="9583487" cy="27150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2390592"/>
      </p:ext>
    </p:extLst>
  </p:cSld>
  <p:clrMapOvr>
    <a:masterClrMapping/>
  </p:clrMapOvr>
</p:sld>
</file>

<file path=ppt/theme/theme1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bCL-PPT" id="{7F19D90F-3F06-494A-B157-7AAF8BD8F023}" vid="{AE92E074-0FE6-E04B-98D9-008B532AC55D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bCL-PPT" id="{7F19D90F-3F06-494A-B157-7AAF8BD8F023}" vid="{85C67E3E-7A8C-FE4A-A6CE-CE2DFBB63B5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8CB443B9A032A4F847419E444043BDB" ma:contentTypeVersion="16" ma:contentTypeDescription="Crear nuevo documento." ma:contentTypeScope="" ma:versionID="6bc31b3919fd92e624ff9eb15dc9a9d5">
  <xsd:schema xmlns:xsd="http://www.w3.org/2001/XMLSchema" xmlns:xs="http://www.w3.org/2001/XMLSchema" xmlns:p="http://schemas.microsoft.com/office/2006/metadata/properties" xmlns:ns3="8f2a0fee-3e85-40fb-93d2-d8466d073055" xmlns:ns4="53c0409d-eb91-4803-82a1-b064ccc5a909" targetNamespace="http://schemas.microsoft.com/office/2006/metadata/properties" ma:root="true" ma:fieldsID="e7eaf8433199d020e160077c813f6dab" ns3:_="" ns4:_="">
    <xsd:import namespace="8f2a0fee-3e85-40fb-93d2-d8466d073055"/>
    <xsd:import namespace="53c0409d-eb91-4803-82a1-b064ccc5a90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ObjectDetectorVersions" minOccurs="0"/>
                <xsd:element ref="ns4:MediaServiceAutoTags" minOccurs="0"/>
                <xsd:element ref="ns4:_activity" minOccurs="0"/>
                <xsd:element ref="ns4:MediaServiceSearchProperties" minOccurs="0"/>
                <xsd:element ref="ns4:MediaServiceSystem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2a0fee-3e85-40fb-93d2-d8466d07305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0409d-eb91-4803-82a1-b064ccc5a9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3c0409d-eb91-4803-82a1-b064ccc5a90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2FC653-6E71-4623-BE75-2160BC90AD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2a0fee-3e85-40fb-93d2-d8466d073055"/>
    <ds:schemaRef ds:uri="53c0409d-eb91-4803-82a1-b064ccc5a9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25F78B-4BE4-4C88-95E4-06F5E7503AE8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8f2a0fee-3e85-40fb-93d2-d8466d073055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53c0409d-eb91-4803-82a1-b064ccc5a909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CD6647C-A6B6-4B17-B3BC-86F3C21964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GobCL-PPT</Template>
  <TotalTime>2713</TotalTime>
  <Words>626</Words>
  <Application>Microsoft Office PowerPoint</Application>
  <PresentationFormat>Panorámica</PresentationFormat>
  <Paragraphs>49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Amasis MT Pro Black</vt:lpstr>
      <vt:lpstr>Aptos</vt:lpstr>
      <vt:lpstr>Arial</vt:lpstr>
      <vt:lpstr>Calibri</vt:lpstr>
      <vt:lpstr>gobCL</vt:lpstr>
      <vt:lpstr>Symbol</vt:lpstr>
      <vt:lpstr>1_Diseño personalizado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Ministerio de Vivienda y Urbanismo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Amigo Larenas</dc:creator>
  <cp:lastModifiedBy>Lysset Diaz Alvarez</cp:lastModifiedBy>
  <cp:revision>10</cp:revision>
  <dcterms:created xsi:type="dcterms:W3CDTF">2022-03-22T17:47:39Z</dcterms:created>
  <dcterms:modified xsi:type="dcterms:W3CDTF">2025-09-23T16:18:07Z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0x010100C8CB443B9A032A4F847419E444043BDB</vt:lpwstr>
  </property>
</Properties>
</file>