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60" r:id="rId2"/>
    <p:sldId id="262" r:id="rId3"/>
    <p:sldId id="275" r:id="rId4"/>
    <p:sldId id="281" r:id="rId5"/>
    <p:sldId id="282" r:id="rId6"/>
    <p:sldId id="256" r:id="rId7"/>
    <p:sldId id="267" r:id="rId8"/>
    <p:sldId id="274" r:id="rId9"/>
    <p:sldId id="265" r:id="rId10"/>
    <p:sldId id="271" r:id="rId11"/>
    <p:sldId id="270" r:id="rId12"/>
    <p:sldId id="276" r:id="rId13"/>
    <p:sldId id="278" r:id="rId14"/>
    <p:sldId id="279" r:id="rId15"/>
    <p:sldId id="277" r:id="rId16"/>
    <p:sldId id="283" r:id="rId17"/>
    <p:sldId id="284" r:id="rId18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415" userDrawn="1">
          <p15:clr>
            <a:srgbClr val="A4A3A4"/>
          </p15:clr>
        </p15:guide>
        <p15:guide id="2" orient="horz" pos="709" userDrawn="1">
          <p15:clr>
            <a:srgbClr val="A4A3A4"/>
          </p15:clr>
        </p15:guide>
        <p15:guide id="3" orient="horz" pos="311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1CA875-1F99-552C-88DB-0FA03A48B055}" v="3190" dt="2025-07-18T13:11:55.416"/>
    <p1510:client id="{3DA5F553-C5B6-3E8F-C09C-BFCCB44B8B49}" v="225" dt="2025-07-18T13:42:43.475"/>
    <p1510:client id="{6AA2F223-DCF6-42E6-B661-ADB76CCC8DD9}" v="182" dt="2025-07-18T13:13:51.437"/>
    <p1510:client id="{A21CEA9F-7950-B327-EE50-B8D488792584}" v="281" dt="2025-07-18T13:25:16.514"/>
    <p1510:client id="{CEF42883-635B-6C48-6B14-928D1EF570A8}" v="14" dt="2025-07-18T13:32:42.518"/>
    <p1510:client id="{FEE3556C-7E1D-F350-AB09-8E4662600D51}" v="35" dt="2025-07-18T13:17:00.9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pos="415"/>
        <p:guide orient="horz" pos="709"/>
        <p:guide orient="horz" pos="3113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07C14E-6F20-4038-A1E6-6885CA8BD3F4}" type="doc">
      <dgm:prSet loTypeId="urn:microsoft.com/office/officeart/2008/layout/AlternatingPictureBlocks" loCatId="list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s-CL"/>
        </a:p>
      </dgm:t>
    </dgm:pt>
    <dgm:pt modelId="{254B1D9F-AF1A-4F87-B71C-F762B17BD2A3}">
      <dgm:prSet phldrT="[Texto]" custT="1"/>
      <dgm:spPr>
        <a:ln w="28575">
          <a:solidFill>
            <a:schemeClr val="accent1"/>
          </a:solidFill>
        </a:ln>
      </dgm:spPr>
      <dgm:t>
        <a:bodyPr spcFirstLastPara="0" vert="horz" wrap="square" lIns="215053" tIns="0" rIns="215053" bIns="0" numCol="1" spcCol="1270" anchor="ctr" anchorCtr="0"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400" b="1" kern="1200">
              <a:solidFill>
                <a:schemeClr val="accent1">
                  <a:lumMod val="50000"/>
                </a:schemeClr>
              </a:solidFill>
              <a:latin typeface="Calibri" panose="020F0502020204030204"/>
              <a:ea typeface="+mn-ea"/>
              <a:cs typeface="+mn-cs"/>
            </a:rPr>
            <a:t>Ciudad</a:t>
          </a:r>
          <a:r>
            <a:rPr lang="es-CL" sz="2400" kern="1200">
              <a:solidFill>
                <a:srgbClr val="4472C4">
                  <a:lumMod val="75000"/>
                </a:srgbClr>
              </a:solidFill>
              <a:latin typeface="Calibri" panose="020F0502020204030204"/>
              <a:ea typeface="+mn-ea"/>
              <a:cs typeface="+mn-cs"/>
            </a:rPr>
            <a:t> </a:t>
          </a:r>
        </a:p>
        <a:p>
          <a:pPr marL="0"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es-CL" sz="1600" b="0" i="0" u="none" strike="noStrike" kern="1200" cap="none" spc="0" normalizeH="0" baseline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rPr>
            <a:t>Entidad urbana que cuentan </a:t>
          </a:r>
          <a:r>
            <a:rPr kumimoji="0" lang="es-CL" sz="1600" b="1" i="0" u="none" strike="noStrike" kern="1200" cap="none" spc="0" normalizeH="0" baseline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rPr>
            <a:t>con más de 5.000 habitantes</a:t>
          </a:r>
          <a:r>
            <a:rPr kumimoji="0" lang="es-CL" sz="1600" b="0" i="0" u="none" strike="noStrike" kern="1200" cap="none" spc="0" normalizeH="0" baseline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rPr>
            <a:t>, con la excepción de las entidades urbanas que tienen menos de 5.000 habitantes pero que cumplen con la característica político-administrativa de capital regional o provincial </a:t>
          </a:r>
          <a:endParaRPr lang="es-CL" sz="4000" kern="1200"/>
        </a:p>
      </dgm:t>
    </dgm:pt>
    <dgm:pt modelId="{6CF24C80-99DF-4599-B2D5-11EDAAC74BA7}" type="parTrans" cxnId="{DBE949ED-A85F-4E45-B075-3770FEEC0570}">
      <dgm:prSet/>
      <dgm:spPr/>
      <dgm:t>
        <a:bodyPr/>
        <a:lstStyle/>
        <a:p>
          <a:endParaRPr lang="es-CL"/>
        </a:p>
      </dgm:t>
    </dgm:pt>
    <dgm:pt modelId="{AF92565C-AABA-43C3-8494-A66BC2A182C6}" type="sibTrans" cxnId="{DBE949ED-A85F-4E45-B075-3770FEEC0570}">
      <dgm:prSet/>
      <dgm:spPr/>
      <dgm:t>
        <a:bodyPr/>
        <a:lstStyle/>
        <a:p>
          <a:endParaRPr lang="es-CL"/>
        </a:p>
      </dgm:t>
    </dgm:pt>
    <dgm:pt modelId="{2BF87A3E-2BC1-47DC-BC33-B175F218CC93}">
      <dgm:prSet phldrT="[Texto]" custT="1"/>
      <dgm:spPr/>
      <dgm:t>
        <a:bodyPr/>
        <a:lstStyle/>
        <a:p>
          <a:pPr algn="ctr"/>
          <a:r>
            <a:rPr lang="es-CL" sz="2400" b="1" kern="1200">
              <a:solidFill>
                <a:srgbClr val="4472C4">
                  <a:lumMod val="50000"/>
                </a:srgbClr>
              </a:solidFill>
              <a:latin typeface="Calibri" panose="020F0502020204030204"/>
              <a:ea typeface="+mn-ea"/>
              <a:cs typeface="+mn-cs"/>
            </a:rPr>
            <a:t>Pueblo</a:t>
          </a:r>
        </a:p>
        <a:p>
          <a:pPr algn="just"/>
          <a:r>
            <a:rPr kumimoji="0" lang="es-CL" sz="1600" b="0" i="0" u="none" strike="noStrike" kern="1200" cap="none" spc="0" normalizeH="0" baseline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rPr>
            <a:t>Entidad urbana que cuenta con una población que fluctúa entre 2.001 y 5.000 habitantes o entre 1.001 y 2.000 habitantes, donde menos del 50% de la población que declara haber trabajado, se dedica a actividades primarias. </a:t>
          </a:r>
          <a:endParaRPr lang="es-CL" sz="2400" kern="1200"/>
        </a:p>
      </dgm:t>
    </dgm:pt>
    <dgm:pt modelId="{885DA114-F97D-489B-8D6A-34A72344E73F}" type="parTrans" cxnId="{B36732A7-44F6-40DB-84AB-ECA6B4C85F4A}">
      <dgm:prSet/>
      <dgm:spPr/>
      <dgm:t>
        <a:bodyPr/>
        <a:lstStyle/>
        <a:p>
          <a:endParaRPr lang="es-CL"/>
        </a:p>
      </dgm:t>
    </dgm:pt>
    <dgm:pt modelId="{D2370C79-6249-4F0E-A41C-4539C72FAD35}" type="sibTrans" cxnId="{B36732A7-44F6-40DB-84AB-ECA6B4C85F4A}">
      <dgm:prSet/>
      <dgm:spPr/>
      <dgm:t>
        <a:bodyPr/>
        <a:lstStyle/>
        <a:p>
          <a:endParaRPr lang="es-CL"/>
        </a:p>
      </dgm:t>
    </dgm:pt>
    <dgm:pt modelId="{C8C945CB-FED5-436F-879A-BD35482BFBBA}" type="pres">
      <dgm:prSet presAssocID="{5C07C14E-6F20-4038-A1E6-6885CA8BD3F4}" presName="linearFlow" presStyleCnt="0">
        <dgm:presLayoutVars>
          <dgm:dir/>
          <dgm:resizeHandles val="exact"/>
        </dgm:presLayoutVars>
      </dgm:prSet>
      <dgm:spPr/>
    </dgm:pt>
    <dgm:pt modelId="{F2C5CDF2-D116-449D-BC41-4E32329F7612}" type="pres">
      <dgm:prSet presAssocID="{254B1D9F-AF1A-4F87-B71C-F762B17BD2A3}" presName="comp" presStyleCnt="0"/>
      <dgm:spPr/>
    </dgm:pt>
    <dgm:pt modelId="{7D6810ED-2C29-410A-B63D-ADB13574A468}" type="pres">
      <dgm:prSet presAssocID="{254B1D9F-AF1A-4F87-B71C-F762B17BD2A3}" presName="rect2" presStyleLbl="node1" presStyleIdx="0" presStyleCnt="2">
        <dgm:presLayoutVars>
          <dgm:bulletEnabled val="1"/>
        </dgm:presLayoutVars>
      </dgm:prSet>
      <dgm:spPr/>
    </dgm:pt>
    <dgm:pt modelId="{D9A284AF-832E-4CDE-BBF5-882700FFAD85}" type="pres">
      <dgm:prSet presAssocID="{254B1D9F-AF1A-4F87-B71C-F762B17BD2A3}" presName="rect1" presStyleLbl="ln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9D628FFD-6A39-4C4B-A2E5-8B2E7AEC9016}" type="pres">
      <dgm:prSet presAssocID="{AF92565C-AABA-43C3-8494-A66BC2A182C6}" presName="sibTrans" presStyleCnt="0"/>
      <dgm:spPr/>
    </dgm:pt>
    <dgm:pt modelId="{21EED989-B720-464B-A27A-D6C830A47C4D}" type="pres">
      <dgm:prSet presAssocID="{2BF87A3E-2BC1-47DC-BC33-B175F218CC93}" presName="comp" presStyleCnt="0"/>
      <dgm:spPr/>
    </dgm:pt>
    <dgm:pt modelId="{79D3CF94-C596-4A4A-9C3E-277AFD966133}" type="pres">
      <dgm:prSet presAssocID="{2BF87A3E-2BC1-47DC-BC33-B175F218CC93}" presName="rect2" presStyleLbl="node1" presStyleIdx="1" presStyleCnt="2">
        <dgm:presLayoutVars>
          <dgm:bulletEnabled val="1"/>
        </dgm:presLayoutVars>
      </dgm:prSet>
      <dgm:spPr/>
    </dgm:pt>
    <dgm:pt modelId="{0D98FE46-444A-4AEE-ADDD-DBFDEAF6F91E}" type="pres">
      <dgm:prSet presAssocID="{2BF87A3E-2BC1-47DC-BC33-B175F218CC93}" presName="rect1" presStyleLbl="lnNode1" presStyleIdx="1" presStyleCnt="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</dgm:ptLst>
  <dgm:cxnLst>
    <dgm:cxn modelId="{2221BF23-FC04-4BFE-B396-DEF08C72B2AF}" type="presOf" srcId="{2BF87A3E-2BC1-47DC-BC33-B175F218CC93}" destId="{79D3CF94-C596-4A4A-9C3E-277AFD966133}" srcOrd="0" destOrd="0" presId="urn:microsoft.com/office/officeart/2008/layout/AlternatingPictureBlocks"/>
    <dgm:cxn modelId="{9B150464-8F26-49DE-A519-77DE8F18C127}" type="presOf" srcId="{5C07C14E-6F20-4038-A1E6-6885CA8BD3F4}" destId="{C8C945CB-FED5-436F-879A-BD35482BFBBA}" srcOrd="0" destOrd="0" presId="urn:microsoft.com/office/officeart/2008/layout/AlternatingPictureBlocks"/>
    <dgm:cxn modelId="{B36732A7-44F6-40DB-84AB-ECA6B4C85F4A}" srcId="{5C07C14E-6F20-4038-A1E6-6885CA8BD3F4}" destId="{2BF87A3E-2BC1-47DC-BC33-B175F218CC93}" srcOrd="1" destOrd="0" parTransId="{885DA114-F97D-489B-8D6A-34A72344E73F}" sibTransId="{D2370C79-6249-4F0E-A41C-4539C72FAD35}"/>
    <dgm:cxn modelId="{485FDFBF-CDF7-4C57-8132-83764D332681}" type="presOf" srcId="{254B1D9F-AF1A-4F87-B71C-F762B17BD2A3}" destId="{7D6810ED-2C29-410A-B63D-ADB13574A468}" srcOrd="0" destOrd="0" presId="urn:microsoft.com/office/officeart/2008/layout/AlternatingPictureBlocks"/>
    <dgm:cxn modelId="{DBE949ED-A85F-4E45-B075-3770FEEC0570}" srcId="{5C07C14E-6F20-4038-A1E6-6885CA8BD3F4}" destId="{254B1D9F-AF1A-4F87-B71C-F762B17BD2A3}" srcOrd="0" destOrd="0" parTransId="{6CF24C80-99DF-4599-B2D5-11EDAAC74BA7}" sibTransId="{AF92565C-AABA-43C3-8494-A66BC2A182C6}"/>
    <dgm:cxn modelId="{E4EDE0AC-639F-457A-8CE5-4AF6643B04ED}" type="presParOf" srcId="{C8C945CB-FED5-436F-879A-BD35482BFBBA}" destId="{F2C5CDF2-D116-449D-BC41-4E32329F7612}" srcOrd="0" destOrd="0" presId="urn:microsoft.com/office/officeart/2008/layout/AlternatingPictureBlocks"/>
    <dgm:cxn modelId="{74CC3A12-D516-41EF-AA1E-EDA27EA24260}" type="presParOf" srcId="{F2C5CDF2-D116-449D-BC41-4E32329F7612}" destId="{7D6810ED-2C29-410A-B63D-ADB13574A468}" srcOrd="0" destOrd="0" presId="urn:microsoft.com/office/officeart/2008/layout/AlternatingPictureBlocks"/>
    <dgm:cxn modelId="{4292CC89-B158-402D-8012-8CFA39C55346}" type="presParOf" srcId="{F2C5CDF2-D116-449D-BC41-4E32329F7612}" destId="{D9A284AF-832E-4CDE-BBF5-882700FFAD85}" srcOrd="1" destOrd="0" presId="urn:microsoft.com/office/officeart/2008/layout/AlternatingPictureBlocks"/>
    <dgm:cxn modelId="{0A82F048-3F73-4846-83C8-0DCA81D820AC}" type="presParOf" srcId="{C8C945CB-FED5-436F-879A-BD35482BFBBA}" destId="{9D628FFD-6A39-4C4B-A2E5-8B2E7AEC9016}" srcOrd="1" destOrd="0" presId="urn:microsoft.com/office/officeart/2008/layout/AlternatingPictureBlocks"/>
    <dgm:cxn modelId="{60C8A0C3-35A1-47D0-B188-ADFD6D757BCF}" type="presParOf" srcId="{C8C945CB-FED5-436F-879A-BD35482BFBBA}" destId="{21EED989-B720-464B-A27A-D6C830A47C4D}" srcOrd="2" destOrd="0" presId="urn:microsoft.com/office/officeart/2008/layout/AlternatingPictureBlocks"/>
    <dgm:cxn modelId="{AF3943E3-D1CA-4AC6-9DF7-560B85BB5008}" type="presParOf" srcId="{21EED989-B720-464B-A27A-D6C830A47C4D}" destId="{79D3CF94-C596-4A4A-9C3E-277AFD966133}" srcOrd="0" destOrd="0" presId="urn:microsoft.com/office/officeart/2008/layout/AlternatingPictureBlocks"/>
    <dgm:cxn modelId="{28EEC8F1-0D2C-4BAA-BD66-A0D86757E121}" type="presParOf" srcId="{21EED989-B720-464B-A27A-D6C830A47C4D}" destId="{0D98FE46-444A-4AEE-ADDD-DBFDEAF6F91E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6810ED-2C29-410A-B63D-ADB13574A468}">
      <dsp:nvSpPr>
        <dsp:cNvPr id="0" name=""/>
        <dsp:cNvSpPr/>
      </dsp:nvSpPr>
      <dsp:spPr>
        <a:xfrm>
          <a:off x="1999046" y="40957"/>
          <a:ext cx="4058670" cy="183567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400" b="1" kern="1200">
              <a:solidFill>
                <a:schemeClr val="accent1">
                  <a:lumMod val="50000"/>
                </a:schemeClr>
              </a:solidFill>
              <a:latin typeface="Calibri" panose="020F0502020204030204"/>
              <a:ea typeface="+mn-ea"/>
              <a:cs typeface="+mn-cs"/>
            </a:rPr>
            <a:t>Ciudad</a:t>
          </a:r>
          <a:r>
            <a:rPr lang="es-CL" sz="2400" kern="1200">
              <a:solidFill>
                <a:srgbClr val="4472C4">
                  <a:lumMod val="75000"/>
                </a:srgbClr>
              </a:solidFill>
              <a:latin typeface="Calibri" panose="020F0502020204030204"/>
              <a:ea typeface="+mn-ea"/>
              <a:cs typeface="+mn-cs"/>
            </a:rPr>
            <a:t> </a:t>
          </a:r>
        </a:p>
        <a:p>
          <a:pPr marL="0"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es-CL" sz="1600" b="0" i="0" u="none" strike="noStrike" kern="1200" cap="none" spc="0" normalizeH="0" baseline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rPr>
            <a:t>Entidad urbana que cuentan </a:t>
          </a:r>
          <a:r>
            <a:rPr kumimoji="0" lang="es-CL" sz="1600" b="1" i="0" u="none" strike="noStrike" kern="1200" cap="none" spc="0" normalizeH="0" baseline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rPr>
            <a:t>con más de 5.000 habitantes</a:t>
          </a:r>
          <a:r>
            <a:rPr kumimoji="0" lang="es-CL" sz="1600" b="0" i="0" u="none" strike="noStrike" kern="1200" cap="none" spc="0" normalizeH="0" baseline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rPr>
            <a:t>, con la excepción de las entidades urbanas que tienen menos de 5.000 habitantes pero que cumplen con la característica político-administrativa de capital regional o provincial </a:t>
          </a:r>
          <a:endParaRPr lang="es-CL" sz="4000" kern="1200"/>
        </a:p>
      </dsp:txBody>
      <dsp:txXfrm>
        <a:off x="1999046" y="40957"/>
        <a:ext cx="4058670" cy="1835671"/>
      </dsp:txXfrm>
    </dsp:sp>
    <dsp:sp modelId="{D9A284AF-832E-4CDE-BBF5-882700FFAD85}">
      <dsp:nvSpPr>
        <dsp:cNvPr id="0" name=""/>
        <dsp:cNvSpPr/>
      </dsp:nvSpPr>
      <dsp:spPr>
        <a:xfrm>
          <a:off x="0" y="40957"/>
          <a:ext cx="1817315" cy="183567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D3CF94-C596-4A4A-9C3E-277AFD966133}">
      <dsp:nvSpPr>
        <dsp:cNvPr id="0" name=""/>
        <dsp:cNvSpPr/>
      </dsp:nvSpPr>
      <dsp:spPr>
        <a:xfrm>
          <a:off x="0" y="2179515"/>
          <a:ext cx="4058670" cy="183567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400" b="1" kern="1200">
              <a:solidFill>
                <a:srgbClr val="4472C4">
                  <a:lumMod val="50000"/>
                </a:srgbClr>
              </a:solidFill>
              <a:latin typeface="Calibri" panose="020F0502020204030204"/>
              <a:ea typeface="+mn-ea"/>
              <a:cs typeface="+mn-cs"/>
            </a:rPr>
            <a:t>Pueblo</a:t>
          </a:r>
        </a:p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es-CL" sz="1600" b="0" i="0" u="none" strike="noStrike" kern="1200" cap="none" spc="0" normalizeH="0" baseline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rPr>
            <a:t>Entidad urbana que cuenta con una población que fluctúa entre 2.001 y 5.000 habitantes o entre 1.001 y 2.000 habitantes, donde menos del 50% de la población que declara haber trabajado, se dedica a actividades primarias. </a:t>
          </a:r>
          <a:endParaRPr lang="es-CL" sz="2400" kern="1200"/>
        </a:p>
      </dsp:txBody>
      <dsp:txXfrm>
        <a:off x="0" y="2179515"/>
        <a:ext cx="4058670" cy="1835671"/>
      </dsp:txXfrm>
    </dsp:sp>
    <dsp:sp modelId="{0D98FE46-444A-4AEE-ADDD-DBFDEAF6F91E}">
      <dsp:nvSpPr>
        <dsp:cNvPr id="0" name=""/>
        <dsp:cNvSpPr/>
      </dsp:nvSpPr>
      <dsp:spPr>
        <a:xfrm>
          <a:off x="4240401" y="2179515"/>
          <a:ext cx="1817315" cy="1835671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2886DB-BFD7-47ED-BBF9-E5F36776266A}" type="datetimeFigureOut">
              <a:rPr lang="es-CL" smtClean="0"/>
              <a:t>18-07-2025</a:t>
            </a:fld>
            <a:endParaRPr lang="es-C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E0624E-317E-4630-B3EE-28522985F43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15587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E0624E-317E-4630-B3EE-28522985F439}" type="slidenum">
              <a:rPr lang="es-CL" smtClean="0"/>
              <a:t>10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986501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BB2E4E-B98A-A750-8B1E-6524BD4EAB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4288332-F1EE-33BF-5B45-1A200F32A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D5B3B98-1F35-2571-2127-FBF808645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C7F5-E518-4449-946A-19B136B5AE60}" type="datetimeFigureOut">
              <a:rPr lang="es-CL" smtClean="0"/>
              <a:t>18-07-2025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B63A704-98C6-66F7-16A4-FD9D3A176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CCBF382-37BB-1D07-C348-49F902FEF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097A0-6419-AF42-932A-B78F8253A79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69898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E17812-5009-FDBB-D715-C2F17A1DE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43FEB97-A016-8FBE-F5F2-2BCAAD5DBE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BA5B0DC-7649-54CD-48C0-233735025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C7F5-E518-4449-946A-19B136B5AE60}" type="datetimeFigureOut">
              <a:rPr lang="es-CL" smtClean="0"/>
              <a:t>18-07-2025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9C31BC4-5D42-8637-F23B-8E1069891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9E3F471-0CA8-813C-66E8-901D5847E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097A0-6419-AF42-932A-B78F8253A79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41639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BF2BE8E-122B-208E-AA0A-F945838CAA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71A70B4-5709-FAC1-33E2-E5FB52C9C4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BC9EB0-E730-7B0A-E8E4-F2320958E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C7F5-E518-4449-946A-19B136B5AE60}" type="datetimeFigureOut">
              <a:rPr lang="es-CL" smtClean="0"/>
              <a:t>18-07-2025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6D6A8E3-8103-948B-637E-A849052B2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D73046-5A5F-F2B2-9A74-5762F54FA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097A0-6419-AF42-932A-B78F8253A79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28124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D10B83-DC68-9CB3-26B7-4BF431E64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34D6B77-DE55-9EA4-D61B-55B86C8AAD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0D0F218-2C10-EA3B-F7AE-0264E288D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C7F5-E518-4449-946A-19B136B5AE60}" type="datetimeFigureOut">
              <a:rPr lang="es-CL" smtClean="0"/>
              <a:t>18-07-2025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41CBA92-01EA-1D08-2239-CF0FFCDC7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C5C1B88-7307-6767-48F4-246D0A715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097A0-6419-AF42-932A-B78F8253A79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8197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6C807F-E144-68C9-4CF6-0DE08A38D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81A2E76-457B-7287-B7E9-E9E0C0329F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6543A65-2F11-AA1E-77EF-105EFE872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C7F5-E518-4449-946A-19B136B5AE60}" type="datetimeFigureOut">
              <a:rPr lang="es-CL" smtClean="0"/>
              <a:t>18-07-2025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4E56C3-B3AC-C0A2-8DD9-4A929F328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89C9E63-EF4B-8B6B-ED24-5F94ABB5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097A0-6419-AF42-932A-B78F8253A79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09168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0E349D-4DC3-473B-8F65-39637FA39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E79EC74-3BED-0EC0-A81D-ABF62D8EA3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CDB8607-A831-A890-B567-C1FB1B6B65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3EA23B4-0DDB-C92A-0F15-0E6EA7BD1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C7F5-E518-4449-946A-19B136B5AE60}" type="datetimeFigureOut">
              <a:rPr lang="es-CL" smtClean="0"/>
              <a:t>18-07-2025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ACA4E32-0664-5619-B9B8-DACF76306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7265E81-350E-7AD7-07E7-D8E8FB6B5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097A0-6419-AF42-932A-B78F8253A79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03440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39D109-6A2C-B571-14A0-44C5AB059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06526DC-4B7E-4F4A-EE9C-B56B667F3B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B3363DA-D93B-9EF9-6EC8-4791CFECA9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5717B66-E752-3E4A-EBC2-B83868CCDE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89A5DA4-0FAA-0B34-F9C5-3BF6BA45D7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0DD547D-F7B2-2C0E-6461-DF7D60790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C7F5-E518-4449-946A-19B136B5AE60}" type="datetimeFigureOut">
              <a:rPr lang="es-CL" smtClean="0"/>
              <a:t>18-07-2025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9EA7A0E-03D0-2F1B-E853-5B889468B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3F9D20C-8EDA-6C22-480D-0511DF57D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097A0-6419-AF42-932A-B78F8253A79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736613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B0667C-FEAC-9C31-1374-C0646181A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966692A-5F61-0710-C8FF-59DF39CAC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C7F5-E518-4449-946A-19B136B5AE60}" type="datetimeFigureOut">
              <a:rPr lang="es-CL" smtClean="0"/>
              <a:t>18-07-2025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9F07708-C669-14CE-CB26-F3E90AD0D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C44FB31-07CA-99F2-87EE-CACB901A3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097A0-6419-AF42-932A-B78F8253A79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884573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7A01ABA-625E-E0AF-9AEC-66EA634C6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C7F5-E518-4449-946A-19B136B5AE60}" type="datetimeFigureOut">
              <a:rPr lang="es-CL" smtClean="0"/>
              <a:t>18-07-2025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7FAB593-4E61-C6C7-3157-492AA8BBF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CE66AF0-BD7C-9477-BF60-E3A026D9D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097A0-6419-AF42-932A-B78F8253A79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948922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070B0B-0B05-C121-0BCE-BEC87F493B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4501E35-458B-9994-798D-B9A0F18B7D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80BE5C4-C899-255C-1F46-7AC0440FEC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632B27-C254-B8E3-62B7-5CCCD12F9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C7F5-E518-4449-946A-19B136B5AE60}" type="datetimeFigureOut">
              <a:rPr lang="es-CL" smtClean="0"/>
              <a:t>18-07-2025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18DC910-7602-05AE-09F8-916F2697A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FCD2E9C-173C-D527-44FE-C66C13E94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097A0-6419-AF42-932A-B78F8253A79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13133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27D945-95CD-1229-D8B6-A77538730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A1D679D-5D35-60D4-FCB1-1BE1614B02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EC2AD80-C7EA-9B40-BD68-B5367D287F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140AA2C-5479-20E7-0FB6-45C3CE459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C7F5-E518-4449-946A-19B136B5AE60}" type="datetimeFigureOut">
              <a:rPr lang="es-CL" smtClean="0"/>
              <a:t>18-07-2025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0D4D459-E153-FE8E-DEC5-39932B735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B5170DD-2945-2163-DBF8-D850028FB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097A0-6419-AF42-932A-B78F8253A79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5177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7F2359B-04E4-01ED-689A-93A1663A0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D5BCEEC-C96B-0DC0-4290-32F18394F3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5E2851F-2CF1-6901-1409-D84ED8AA56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5C7F5-E518-4449-946A-19B136B5AE60}" type="datetimeFigureOut">
              <a:rPr lang="es-CL" smtClean="0"/>
              <a:t>18-07-2025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72B1A28-07FD-79E1-FE0A-90EE1D5E27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FDA1963-E09C-389D-ABAF-717B8D7A19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6097A0-6419-AF42-932A-B78F8253A79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41078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ine-chile.maps.arcgis.com/apps/webappviewer/index.html?id=d0bff7af90384faa98d6ff69faa0d6d2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invu.gob.cl/beneficios/mejorar-vivienda-y-barrio/" TargetMode="Externa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minvu.maps.arcgis.com/apps/webappviewer/index.html?id=27ab4f14557d40ef98fa0df5a4237461" TargetMode="Externa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1A15B8F-1DF6-CDCC-CE42-999677D9AA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03D92715-0318-70F5-60FF-7BF10CF806A9}"/>
              </a:ext>
            </a:extLst>
          </p:cNvPr>
          <p:cNvSpPr txBox="1"/>
          <p:nvPr/>
        </p:nvSpPr>
        <p:spPr>
          <a:xfrm>
            <a:off x="1041056" y="2029614"/>
            <a:ext cx="10128738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s-CL" sz="4000" b="1">
                <a:solidFill>
                  <a:prstClr val="white"/>
                </a:solidFill>
                <a:latin typeface="Verdana"/>
                <a:ea typeface="Verdana"/>
              </a:rPr>
              <a:t>Localidades Urbanas Objeto de Atención del D.S. N°27</a:t>
            </a:r>
            <a:endParaRPr lang="es-ES"/>
          </a:p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L" sz="4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59D328AB-0E78-AA9E-B685-B30DD390A2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A0B871E-0C53-D609-A982-21E9C4CC62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462" y="5083129"/>
            <a:ext cx="2374584" cy="1008141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C12B216-A9D8-1E97-A5B7-1931FAAFE83B}"/>
              </a:ext>
            </a:extLst>
          </p:cNvPr>
          <p:cNvSpPr txBox="1"/>
          <p:nvPr/>
        </p:nvSpPr>
        <p:spPr>
          <a:xfrm>
            <a:off x="4817097" y="4091233"/>
            <a:ext cx="2630079" cy="36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>
                <a:solidFill>
                  <a:schemeClr val="bg1"/>
                </a:solidFill>
              </a:rPr>
              <a:t>18 de julio de 2025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5B8E6486-0569-A688-9EC9-32C345948D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3940" y="5203978"/>
            <a:ext cx="2339457" cy="762241"/>
          </a:xfrm>
          <a:prstGeom prst="rect">
            <a:avLst/>
          </a:prstGeom>
        </p:spPr>
      </p:pic>
      <p:pic>
        <p:nvPicPr>
          <p:cNvPr id="4" name="Imagen 3" descr="Texto&#10;&#10;El contenido generado por IA puede ser incorrecto.">
            <a:extLst>
              <a:ext uri="{FF2B5EF4-FFF2-40B4-BE49-F238E27FC236}">
                <a16:creationId xmlns:a16="http://schemas.microsoft.com/office/drawing/2014/main" id="{9B66EF2B-A38D-A127-41F0-BCB7B1CEE5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3318" y="5123025"/>
            <a:ext cx="2199739" cy="953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3219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1C1F35-447C-A141-8D53-8DBB865FBF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lipse 10">
            <a:extLst>
              <a:ext uri="{FF2B5EF4-FFF2-40B4-BE49-F238E27FC236}">
                <a16:creationId xmlns:a16="http://schemas.microsoft.com/office/drawing/2014/main" id="{EAF6204F-EA7B-66C8-4570-D34A44C3B9B2}"/>
              </a:ext>
            </a:extLst>
          </p:cNvPr>
          <p:cNvSpPr/>
          <p:nvPr/>
        </p:nvSpPr>
        <p:spPr>
          <a:xfrm>
            <a:off x="5636000" y="1453237"/>
            <a:ext cx="1867164" cy="182508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64B1CDA5-3B0F-92DD-42D6-0ABDB74A0C7F}"/>
              </a:ext>
            </a:extLst>
          </p:cNvPr>
          <p:cNvSpPr/>
          <p:nvPr/>
        </p:nvSpPr>
        <p:spPr>
          <a:xfrm>
            <a:off x="5636000" y="4622622"/>
            <a:ext cx="1867164" cy="182508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4CFE179-9250-D339-E8A7-E48399CDD5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FA814A73-1917-4A81-E78B-2F9C3CEDA3CF}"/>
              </a:ext>
            </a:extLst>
          </p:cNvPr>
          <p:cNvSpPr txBox="1"/>
          <p:nvPr/>
        </p:nvSpPr>
        <p:spPr>
          <a:xfrm>
            <a:off x="658813" y="602318"/>
            <a:ext cx="82121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800" b="1">
                <a:solidFill>
                  <a:srgbClr val="003F7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Límite Urbano Censal -  Censo 2017</a:t>
            </a:r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CE4C1934-9643-AB8C-B637-FAA980501FC7}"/>
              </a:ext>
            </a:extLst>
          </p:cNvPr>
          <p:cNvSpPr/>
          <p:nvPr/>
        </p:nvSpPr>
        <p:spPr>
          <a:xfrm>
            <a:off x="1140643" y="2309569"/>
            <a:ext cx="2969443" cy="279976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24D9DC0-3739-0277-E9EF-14D241F34343}"/>
              </a:ext>
            </a:extLst>
          </p:cNvPr>
          <p:cNvSpPr txBox="1"/>
          <p:nvPr/>
        </p:nvSpPr>
        <p:spPr>
          <a:xfrm>
            <a:off x="1498862" y="3233393"/>
            <a:ext cx="224358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3200" b="1"/>
              <a:t>559</a:t>
            </a:r>
            <a:r>
              <a:rPr lang="es-CL"/>
              <a:t> </a:t>
            </a:r>
          </a:p>
          <a:p>
            <a:pPr algn="ctr"/>
            <a:r>
              <a:rPr lang="es-CL"/>
              <a:t>LUC </a:t>
            </a:r>
          </a:p>
          <a:p>
            <a:pPr algn="ctr"/>
            <a:r>
              <a:rPr lang="es-CL"/>
              <a:t>según censo 2017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984B634-003A-C467-2B1A-3058508C0EA7}"/>
              </a:ext>
            </a:extLst>
          </p:cNvPr>
          <p:cNvSpPr txBox="1"/>
          <p:nvPr/>
        </p:nvSpPr>
        <p:spPr>
          <a:xfrm>
            <a:off x="5575054" y="1878682"/>
            <a:ext cx="198905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3200" b="1"/>
              <a:t>270 </a:t>
            </a:r>
          </a:p>
          <a:p>
            <a:pPr algn="ctr"/>
            <a:r>
              <a:rPr lang="es-CL"/>
              <a:t>tipo CIUDAD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DD9D383-ED01-9739-281E-C8909499C771}"/>
              </a:ext>
            </a:extLst>
          </p:cNvPr>
          <p:cNvSpPr txBox="1"/>
          <p:nvPr/>
        </p:nvSpPr>
        <p:spPr>
          <a:xfrm>
            <a:off x="5575054" y="5020552"/>
            <a:ext cx="198905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3200" b="1"/>
              <a:t>289</a:t>
            </a:r>
            <a:r>
              <a:rPr lang="es-CL"/>
              <a:t> </a:t>
            </a:r>
          </a:p>
          <a:p>
            <a:pPr algn="ctr"/>
            <a:r>
              <a:rPr lang="es-CL"/>
              <a:t>tipo PUEBLO</a:t>
            </a:r>
          </a:p>
        </p:txBody>
      </p:sp>
      <p:sp>
        <p:nvSpPr>
          <p:cNvPr id="12" name="Abrir llave 11">
            <a:extLst>
              <a:ext uri="{FF2B5EF4-FFF2-40B4-BE49-F238E27FC236}">
                <a16:creationId xmlns:a16="http://schemas.microsoft.com/office/drawing/2014/main" id="{E754D69E-B0FC-B540-E943-D3BEE98F2A3C}"/>
              </a:ext>
            </a:extLst>
          </p:cNvPr>
          <p:cNvSpPr/>
          <p:nvPr/>
        </p:nvSpPr>
        <p:spPr>
          <a:xfrm>
            <a:off x="4515438" y="1989056"/>
            <a:ext cx="1197204" cy="3893270"/>
          </a:xfrm>
          <a:prstGeom prst="leftBrace">
            <a:avLst>
              <a:gd name="adj1" fmla="val 8333"/>
              <a:gd name="adj2" fmla="val 5024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D6BB7E97-3AD5-47CE-34EB-A6EBA879999C}"/>
              </a:ext>
            </a:extLst>
          </p:cNvPr>
          <p:cNvSpPr/>
          <p:nvPr/>
        </p:nvSpPr>
        <p:spPr>
          <a:xfrm>
            <a:off x="8424417" y="1356330"/>
            <a:ext cx="2268721" cy="2176070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highlight>
                <a:srgbClr val="FFFF00"/>
              </a:highlight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D7C6067-3B7E-C1BA-6F51-67BDB732E1CE}"/>
              </a:ext>
            </a:extLst>
          </p:cNvPr>
          <p:cNvSpPr txBox="1"/>
          <p:nvPr/>
        </p:nvSpPr>
        <p:spPr>
          <a:xfrm>
            <a:off x="8564249" y="1347186"/>
            <a:ext cx="1989056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4000" b="1"/>
              <a:t>256</a:t>
            </a:r>
          </a:p>
          <a:p>
            <a:pPr algn="ctr"/>
            <a:r>
              <a:rPr lang="es-CL" sz="3200" b="1"/>
              <a:t>LUC objeto del programa</a:t>
            </a:r>
            <a:endParaRPr lang="es-CL"/>
          </a:p>
        </p:txBody>
      </p:sp>
      <p:sp>
        <p:nvSpPr>
          <p:cNvPr id="15" name="Flecha: a la derecha 14">
            <a:extLst>
              <a:ext uri="{FF2B5EF4-FFF2-40B4-BE49-F238E27FC236}">
                <a16:creationId xmlns:a16="http://schemas.microsoft.com/office/drawing/2014/main" id="{8F1B171E-70A3-FD58-D7C7-D1D331CF75A1}"/>
              </a:ext>
            </a:extLst>
          </p:cNvPr>
          <p:cNvSpPr/>
          <p:nvPr/>
        </p:nvSpPr>
        <p:spPr>
          <a:xfrm>
            <a:off x="7703942" y="1989056"/>
            <a:ext cx="565608" cy="612742"/>
          </a:xfrm>
          <a:prstGeom prst="right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673834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25A011-E480-AEE2-6C48-8CC1B5837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322FD6D-0E59-5358-1087-DC77086765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4D2CE9EC-38B5-6D11-E92F-CFE31FA4E73A}"/>
              </a:ext>
            </a:extLst>
          </p:cNvPr>
          <p:cNvSpPr txBox="1"/>
          <p:nvPr/>
        </p:nvSpPr>
        <p:spPr>
          <a:xfrm>
            <a:off x="475933" y="446870"/>
            <a:ext cx="92441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800" b="1">
                <a:solidFill>
                  <a:srgbClr val="003F7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Comparación entre LUC, Ciudad y Pueblo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4899DE4-8CBF-BD0D-A7D9-9B0A10C6B8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6018" y="988378"/>
            <a:ext cx="8521887" cy="501039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1BEBF670-60EF-C4CD-5535-BD1115E225A6}"/>
              </a:ext>
            </a:extLst>
          </p:cNvPr>
          <p:cNvSpPr txBox="1"/>
          <p:nvPr/>
        </p:nvSpPr>
        <p:spPr>
          <a:xfrm>
            <a:off x="2053091" y="6272691"/>
            <a:ext cx="5361348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sz="900">
                <a:hlinkClick r:id="rId4"/>
              </a:rPr>
              <a:t>https://ine-chile.maps.arcgis.com/apps/webappviewer/index.html?id=d0bff7af90384faa98d6ff69faa0d6d2</a:t>
            </a:r>
            <a:r>
              <a:rPr lang="es-CL" sz="9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624331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6EC629-C9D6-C6B6-5DB8-652830364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DB798781-5C7B-27CF-31FE-C05677A24BE1}"/>
              </a:ext>
            </a:extLst>
          </p:cNvPr>
          <p:cNvSpPr txBox="1"/>
          <p:nvPr/>
        </p:nvSpPr>
        <p:spPr>
          <a:xfrm>
            <a:off x="658813" y="602318"/>
            <a:ext cx="10114892" cy="8002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CL" sz="2800" b="1" dirty="0">
                <a:solidFill>
                  <a:srgbClr val="003F72"/>
                </a:solidFill>
                <a:latin typeface="Verdana"/>
                <a:ea typeface="Verdana"/>
              </a:rPr>
              <a:t>Instrumentos de verificación territorial</a:t>
            </a:r>
            <a:endParaRPr lang="es-ES" dirty="0"/>
          </a:p>
          <a:p>
            <a:endParaRPr lang="es-CL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9DE7857-9712-F1DA-96D2-76B1B849C0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E7FA9252-5FEB-6B5B-C920-33016067C2B8}"/>
              </a:ext>
            </a:extLst>
          </p:cNvPr>
          <p:cNvSpPr txBox="1"/>
          <p:nvPr/>
        </p:nvSpPr>
        <p:spPr>
          <a:xfrm>
            <a:off x="658812" y="1410702"/>
            <a:ext cx="10832461" cy="39703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es-CL" sz="2800" dirty="0">
                <a:solidFill>
                  <a:schemeClr val="tx1">
                    <a:lumMod val="85000"/>
                    <a:lumOff val="15000"/>
                  </a:schemeClr>
                </a:solidFill>
                <a:ea typeface="Calibri"/>
                <a:cs typeface="Calibri"/>
              </a:rPr>
              <a:t>Con el objetivo de aclarar cuales son los territorios (localidades) objeto del DS 27, se han puesto a disposición en la página web del Minvu:</a:t>
            </a:r>
            <a:endParaRPr lang="es-E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/>
            <a:endParaRPr lang="es-CL" sz="2800">
              <a:solidFill>
                <a:schemeClr val="tx1">
                  <a:lumMod val="85000"/>
                  <a:lumOff val="15000"/>
                </a:schemeClr>
              </a:solidFill>
              <a:ea typeface="Calibri"/>
              <a:cs typeface="Calibri"/>
            </a:endParaRPr>
          </a:p>
          <a:p>
            <a:pPr marL="514350" indent="-514350" algn="just">
              <a:buAutoNum type="arabicPeriod"/>
            </a:pPr>
            <a:r>
              <a:rPr lang="es-CL" sz="2800" b="1" dirty="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Tabla de Localidades Urbanas del DS 27.</a:t>
            </a:r>
            <a:endParaRPr lang="es-CL" sz="2800" dirty="0">
              <a:solidFill>
                <a:schemeClr val="tx1">
                  <a:lumMod val="85000"/>
                  <a:lumOff val="15000"/>
                </a:schemeClr>
              </a:solidFill>
              <a:ea typeface="+mn-lt"/>
              <a:cs typeface="+mn-lt"/>
            </a:endParaRPr>
          </a:p>
          <a:p>
            <a:pPr marL="514350" indent="-514350" algn="just">
              <a:buAutoNum type="arabicPeriod"/>
            </a:pPr>
            <a:r>
              <a:rPr lang="es-CL" sz="2800" b="1" dirty="0">
                <a:solidFill>
                  <a:schemeClr val="tx1">
                    <a:lumMod val="85000"/>
                    <a:lumOff val="15000"/>
                  </a:schemeClr>
                </a:solidFill>
                <a:ea typeface="Calibri"/>
                <a:cs typeface="Calibri"/>
              </a:rPr>
              <a:t>Guía para acceder a la Cartografía INE.</a:t>
            </a:r>
            <a:endParaRPr lang="es-CL" sz="2800" dirty="0">
              <a:solidFill>
                <a:schemeClr val="tx1">
                  <a:lumMod val="85000"/>
                  <a:lumOff val="15000"/>
                </a:schemeClr>
              </a:solidFill>
              <a:ea typeface="Calibri"/>
              <a:cs typeface="Calibri"/>
            </a:endParaRPr>
          </a:p>
          <a:p>
            <a:pPr marL="514350" indent="-514350" algn="just">
              <a:buAutoNum type="arabicPeriod"/>
            </a:pPr>
            <a:r>
              <a:rPr lang="es-CL" sz="2800" b="1" dirty="0">
                <a:solidFill>
                  <a:schemeClr val="tx1">
                    <a:lumMod val="85000"/>
                    <a:lumOff val="15000"/>
                  </a:schemeClr>
                </a:solidFill>
                <a:ea typeface="Calibri"/>
                <a:cs typeface="Calibri"/>
              </a:rPr>
              <a:t>Visor de Localidades objeto DS 27.</a:t>
            </a:r>
            <a:endParaRPr lang="es-CL" sz="2800" dirty="0">
              <a:solidFill>
                <a:schemeClr val="tx1">
                  <a:lumMod val="85000"/>
                  <a:lumOff val="15000"/>
                </a:schemeClr>
              </a:solidFill>
              <a:ea typeface="Calibri"/>
              <a:cs typeface="Calibri"/>
            </a:endParaRPr>
          </a:p>
          <a:p>
            <a:pPr marL="514350" indent="-514350" algn="just">
              <a:buAutoNum type="arabicPeriod"/>
            </a:pPr>
            <a:endParaRPr lang="es-CL" sz="2800" b="1">
              <a:solidFill>
                <a:schemeClr val="tx1">
                  <a:lumMod val="85000"/>
                  <a:lumOff val="15000"/>
                </a:schemeClr>
              </a:solidFill>
              <a:ea typeface="Calibri"/>
              <a:cs typeface="Calibri"/>
            </a:endParaRPr>
          </a:p>
          <a:p>
            <a:pPr algn="just"/>
            <a:r>
              <a:rPr lang="es-CL" sz="2800" dirty="0">
                <a:solidFill>
                  <a:schemeClr val="tx1">
                    <a:lumMod val="85000"/>
                    <a:lumOff val="15000"/>
                  </a:schemeClr>
                </a:solidFill>
                <a:ea typeface="Calibri"/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Mejorar vivienda y barrio, Hogar Mejor archivos - Ministerio de Vivienda y Urbanismo</a:t>
            </a:r>
            <a:endParaRPr lang="es-CL" sz="2800" b="1" dirty="0">
              <a:solidFill>
                <a:schemeClr val="tx1">
                  <a:lumMod val="85000"/>
                  <a:lumOff val="15000"/>
                </a:schemeClr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163148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60816-06A8-7DBC-2FAE-8970CB52C9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CFCC1995-3556-C307-8A62-2DF10CADE8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2ADA07DE-E354-9E83-4B6A-3A816B8A5D76}"/>
              </a:ext>
            </a:extLst>
          </p:cNvPr>
          <p:cNvSpPr txBox="1"/>
          <p:nvPr/>
        </p:nvSpPr>
        <p:spPr>
          <a:xfrm>
            <a:off x="658812" y="1540098"/>
            <a:ext cx="10832461" cy="44012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es-CL" sz="2800" b="1" dirty="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Tabla de Localidades Urbanas objeto del DS 27</a:t>
            </a:r>
            <a:endParaRPr lang="es-CL" sz="2800" dirty="0">
              <a:solidFill>
                <a:schemeClr val="tx1">
                  <a:lumMod val="85000"/>
                  <a:lumOff val="15000"/>
                </a:schemeClr>
              </a:solidFill>
              <a:ea typeface="+mn-lt"/>
              <a:cs typeface="+mn-lt"/>
            </a:endParaRPr>
          </a:p>
          <a:p>
            <a:pPr algn="just"/>
            <a:endParaRPr lang="es-CL" sz="2800" b="1">
              <a:solidFill>
                <a:schemeClr val="tx1">
                  <a:lumMod val="85000"/>
                  <a:lumOff val="15000"/>
                </a:schemeClr>
              </a:solidFill>
              <a:ea typeface="Calibri"/>
              <a:cs typeface="Calibri"/>
            </a:endParaRPr>
          </a:p>
          <a:p>
            <a:pPr algn="just"/>
            <a:r>
              <a:rPr lang="es-CL" sz="2800" dirty="0">
                <a:solidFill>
                  <a:schemeClr val="tx1">
                    <a:lumMod val="85000"/>
                    <a:lumOff val="15000"/>
                  </a:schemeClr>
                </a:solidFill>
                <a:ea typeface="Calibri"/>
                <a:cs typeface="Calibri"/>
              </a:rPr>
              <a:t>Por cada Localidad Urbana, la tabla cuanta con la siguiente información:</a:t>
            </a:r>
            <a:endParaRPr lang="es-CL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/>
            <a:endParaRPr lang="es-CL" sz="2800">
              <a:solidFill>
                <a:schemeClr val="tx1">
                  <a:lumMod val="85000"/>
                  <a:lumOff val="15000"/>
                </a:schemeClr>
              </a:solidFill>
              <a:ea typeface="Calibri"/>
              <a:cs typeface="Calibri"/>
            </a:endParaRPr>
          </a:p>
          <a:p>
            <a:pPr marL="457200" indent="-457200" algn="just">
              <a:buFont typeface="Arial"/>
              <a:buChar char="•"/>
            </a:pPr>
            <a:r>
              <a:rPr lang="es-CL" sz="2800" dirty="0">
                <a:solidFill>
                  <a:schemeClr val="tx1">
                    <a:lumMod val="85000"/>
                    <a:lumOff val="15000"/>
                  </a:schemeClr>
                </a:solidFill>
                <a:ea typeface="Calibri"/>
                <a:cs typeface="Calibri"/>
              </a:rPr>
              <a:t>Región</a:t>
            </a:r>
          </a:p>
          <a:p>
            <a:pPr marL="457200" indent="-457200" algn="just">
              <a:buFont typeface="Arial"/>
              <a:buChar char="•"/>
            </a:pPr>
            <a:r>
              <a:rPr lang="es-CL" sz="2800" dirty="0">
                <a:solidFill>
                  <a:schemeClr val="tx1">
                    <a:lumMod val="85000"/>
                    <a:lumOff val="15000"/>
                  </a:schemeClr>
                </a:solidFill>
                <a:ea typeface="Calibri"/>
                <a:cs typeface="Calibri"/>
              </a:rPr>
              <a:t>Provincia</a:t>
            </a:r>
          </a:p>
          <a:p>
            <a:pPr marL="457200" indent="-457200" algn="just">
              <a:buFont typeface="Arial"/>
              <a:buChar char="•"/>
            </a:pPr>
            <a:r>
              <a:rPr lang="es-CL" sz="2800" dirty="0">
                <a:solidFill>
                  <a:schemeClr val="tx1">
                    <a:lumMod val="85000"/>
                    <a:lumOff val="15000"/>
                  </a:schemeClr>
                </a:solidFill>
                <a:ea typeface="Calibri"/>
                <a:cs typeface="Calibri"/>
              </a:rPr>
              <a:t>Comuna</a:t>
            </a:r>
          </a:p>
          <a:p>
            <a:pPr marL="457200" indent="-457200" algn="just">
              <a:buFont typeface="Arial"/>
              <a:buChar char="•"/>
            </a:pPr>
            <a:r>
              <a:rPr lang="es-CL" sz="2800" dirty="0">
                <a:solidFill>
                  <a:schemeClr val="tx1">
                    <a:lumMod val="85000"/>
                    <a:lumOff val="15000"/>
                  </a:schemeClr>
                </a:solidFill>
                <a:ea typeface="Calibri"/>
                <a:cs typeface="Calibri"/>
              </a:rPr>
              <a:t>Zona Térmica (A, B, C, D, E, F G, H e I)</a:t>
            </a:r>
          </a:p>
          <a:p>
            <a:pPr marL="457200" indent="-457200" algn="just">
              <a:buFont typeface="Arial"/>
              <a:buChar char="•"/>
            </a:pPr>
            <a:r>
              <a:rPr lang="es-CL" sz="2800" dirty="0">
                <a:solidFill>
                  <a:schemeClr val="tx1">
                    <a:lumMod val="85000"/>
                    <a:lumOff val="15000"/>
                  </a:schemeClr>
                </a:solidFill>
                <a:ea typeface="Calibri"/>
                <a:cs typeface="Calibri"/>
              </a:rPr>
              <a:t>Si es zona objeto de Acondicionamiento Térmico PDA o Regular</a:t>
            </a:r>
          </a:p>
          <a:p>
            <a:pPr marL="457200" indent="-457200" algn="just">
              <a:buFont typeface="Arial"/>
              <a:buChar char="•"/>
            </a:pPr>
            <a:r>
              <a:rPr lang="es-CL" sz="2800" dirty="0">
                <a:solidFill>
                  <a:schemeClr val="tx1">
                    <a:lumMod val="85000"/>
                    <a:lumOff val="15000"/>
                  </a:schemeClr>
                </a:solidFill>
                <a:ea typeface="Calibri"/>
                <a:cs typeface="Calibri"/>
              </a:rPr>
              <a:t>Grupos de comunas monto subsidio para SST o SFV (1, 2 o 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044EAE9-E966-35CF-D433-04E817AB4603}"/>
              </a:ext>
            </a:extLst>
          </p:cNvPr>
          <p:cNvSpPr txBox="1"/>
          <p:nvPr/>
        </p:nvSpPr>
        <p:spPr>
          <a:xfrm>
            <a:off x="658813" y="602318"/>
            <a:ext cx="10114892" cy="8002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CL" sz="2800" b="1" dirty="0">
                <a:solidFill>
                  <a:srgbClr val="003F72"/>
                </a:solidFill>
                <a:latin typeface="Verdana"/>
                <a:ea typeface="Verdana"/>
              </a:rPr>
              <a:t>Instrumentos de verificación territorial</a:t>
            </a:r>
            <a:endParaRPr lang="es-ES" dirty="0"/>
          </a:p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938028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562D54-A5CC-B257-AD1B-32934B185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D6E4B9F-E82A-DFF8-7633-902E9DAA50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9DCD000B-FD81-EA99-3F24-3B5FBE5A0F68}"/>
              </a:ext>
            </a:extLst>
          </p:cNvPr>
          <p:cNvSpPr txBox="1"/>
          <p:nvPr/>
        </p:nvSpPr>
        <p:spPr>
          <a:xfrm>
            <a:off x="687567" y="2086438"/>
            <a:ext cx="10832461" cy="267765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es-CL" sz="2800" b="1" dirty="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Importante: </a:t>
            </a:r>
            <a:r>
              <a:rPr lang="es-CL" sz="2800" dirty="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Para </a:t>
            </a:r>
            <a:r>
              <a:rPr lang="es-CL" sz="2800" dirty="0">
                <a:solidFill>
                  <a:schemeClr val="tx1">
                    <a:lumMod val="85000"/>
                    <a:lumOff val="15000"/>
                  </a:schemeClr>
                </a:solidFill>
                <a:ea typeface="Calibri"/>
                <a:cs typeface="Calibri"/>
              </a:rPr>
              <a:t>verificar si el emplazamiento de un proyecto del DS27 se </a:t>
            </a:r>
            <a:r>
              <a:rPr lang="es-CL" sz="2800" dirty="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encuentra dentro de la localidad, la ubicación de la vivienda siempre </a:t>
            </a:r>
            <a:r>
              <a:rPr lang="es-CL" sz="2800" dirty="0">
                <a:solidFill>
                  <a:schemeClr val="tx1">
                    <a:lumMod val="85000"/>
                    <a:lumOff val="15000"/>
                  </a:schemeClr>
                </a:solidFill>
                <a:ea typeface="Calibri"/>
                <a:cs typeface="Calibri"/>
              </a:rPr>
              <a:t>debe ser cotejada con la Cartografía del INE</a:t>
            </a:r>
            <a:r>
              <a:rPr lang="es-CL" sz="2800" dirty="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.</a:t>
            </a:r>
            <a:endParaRPr lang="es-ES" dirty="0"/>
          </a:p>
          <a:p>
            <a:pPr algn="just"/>
            <a:endParaRPr lang="es-CL" sz="2800" dirty="0">
              <a:solidFill>
                <a:schemeClr val="tx1">
                  <a:lumMod val="85000"/>
                  <a:lumOff val="15000"/>
                </a:schemeClr>
              </a:solidFill>
              <a:ea typeface="+mn-lt"/>
              <a:cs typeface="+mn-lt"/>
            </a:endParaRPr>
          </a:p>
          <a:p>
            <a:pPr algn="just"/>
            <a:r>
              <a:rPr lang="es-CL" sz="2800" dirty="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La cartografía oficial permite establecer los límites exactos del territorio objeto de atención del DS 27.</a:t>
            </a:r>
            <a:endParaRPr lang="es-CL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7DE515F-A255-5E34-6100-3A78D8323782}"/>
              </a:ext>
            </a:extLst>
          </p:cNvPr>
          <p:cNvSpPr txBox="1"/>
          <p:nvPr/>
        </p:nvSpPr>
        <p:spPr>
          <a:xfrm>
            <a:off x="658813" y="602318"/>
            <a:ext cx="10114892" cy="8002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CL" sz="2800" b="1" dirty="0">
                <a:solidFill>
                  <a:srgbClr val="003F72"/>
                </a:solidFill>
                <a:latin typeface="Verdana"/>
                <a:ea typeface="Verdana"/>
              </a:rPr>
              <a:t>Instrumentos de verificación territorial</a:t>
            </a:r>
            <a:endParaRPr lang="es-ES" dirty="0"/>
          </a:p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082268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00B1F4-73A4-ECA8-16C1-66D5E28EE9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6B9FC4A4-A34A-3600-6164-6FE6D54CC4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9F6ADED-4C8A-C5C2-9B40-EDD8261C3F5A}"/>
              </a:ext>
            </a:extLst>
          </p:cNvPr>
          <p:cNvSpPr txBox="1"/>
          <p:nvPr/>
        </p:nvSpPr>
        <p:spPr>
          <a:xfrm>
            <a:off x="402781" y="249922"/>
            <a:ext cx="108809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800" b="1">
                <a:solidFill>
                  <a:srgbClr val="003F7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Visor para identificar localidades objeto del programa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889780D-A141-E1C3-50DE-6F3CFE17B84E}"/>
              </a:ext>
            </a:extLst>
          </p:cNvPr>
          <p:cNvSpPr txBox="1"/>
          <p:nvPr/>
        </p:nvSpPr>
        <p:spPr>
          <a:xfrm>
            <a:off x="1097280" y="6238746"/>
            <a:ext cx="101864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>
                <a:hlinkClick r:id="rId3"/>
              </a:rPr>
              <a:t>https://minvu.maps.arcgis.com/apps/webappviewer/index.html?id=27ab4f14557d40ef98fa0df5a4237461</a:t>
            </a:r>
            <a:r>
              <a:rPr lang="es-CL"/>
              <a:t> 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520628A3-D82E-7FCB-87A8-5D91955667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7864" y="1254067"/>
            <a:ext cx="9372600" cy="4984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0916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3F8033-2616-B2C2-A0DD-A80A57E928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EB2C2FD-767D-EFC0-34AB-256E747929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7D16B445-7BB6-3764-8E9D-E3FC3F1DEB4A}"/>
              </a:ext>
            </a:extLst>
          </p:cNvPr>
          <p:cNvSpPr txBox="1"/>
          <p:nvPr/>
        </p:nvSpPr>
        <p:spPr>
          <a:xfrm>
            <a:off x="2724912" y="3107029"/>
            <a:ext cx="6146742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L" sz="3600" b="1" dirty="0">
                <a:solidFill>
                  <a:prstClr val="white"/>
                </a:solidFill>
                <a:latin typeface="Verdana"/>
                <a:ea typeface="Verdana"/>
                <a:cs typeface="Verdana" panose="020B0604030504040204" pitchFamily="34" charset="0"/>
              </a:rPr>
              <a:t>Preguntas</a:t>
            </a:r>
            <a:endParaRPr kumimoji="0" lang="es-CL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FABC56C-1DF0-6BE6-5336-8578F51E30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0B9132AF-82C1-AF87-97CF-058FBDBD018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0191" y="5134753"/>
            <a:ext cx="3108389" cy="1319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2240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D17B1-1329-9A66-375D-7F059BD07E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E8FF8EC5-5EB0-A002-BBA7-B4ED930982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72BCA575-BF89-4E6E-1914-5811E8F2EB6B}"/>
              </a:ext>
            </a:extLst>
          </p:cNvPr>
          <p:cNvSpPr txBox="1"/>
          <p:nvPr/>
        </p:nvSpPr>
        <p:spPr>
          <a:xfrm>
            <a:off x="1041056" y="2719727"/>
            <a:ext cx="10128738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s-CL" sz="4000" b="1" dirty="0">
                <a:solidFill>
                  <a:prstClr val="white"/>
                </a:solidFill>
                <a:latin typeface="Verdana"/>
                <a:ea typeface="Verdana"/>
              </a:rPr>
              <a:t>¡Gracias!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B9DEAD9-23A2-94D0-0877-BCC302C672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9C4C215-0E48-B7A4-D095-3B0FF7EB80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462" y="5083129"/>
            <a:ext cx="2374584" cy="1008141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5661A7EA-AB28-1C03-8D70-77E54CC633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3940" y="5203978"/>
            <a:ext cx="2339457" cy="762241"/>
          </a:xfrm>
          <a:prstGeom prst="rect">
            <a:avLst/>
          </a:prstGeom>
        </p:spPr>
      </p:pic>
      <p:pic>
        <p:nvPicPr>
          <p:cNvPr id="4" name="Imagen 3" descr="Texto&#10;&#10;El contenido generado por IA puede ser incorrecto.">
            <a:extLst>
              <a:ext uri="{FF2B5EF4-FFF2-40B4-BE49-F238E27FC236}">
                <a16:creationId xmlns:a16="http://schemas.microsoft.com/office/drawing/2014/main" id="{68A7C0BB-7BD1-8464-0DE5-EB7C3441F9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3318" y="5123025"/>
            <a:ext cx="2199739" cy="953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354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73685D1-F037-B89C-7141-71CD121DE6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2912485-D571-1626-129E-C1E57C3B30CA}"/>
              </a:ext>
            </a:extLst>
          </p:cNvPr>
          <p:cNvSpPr txBox="1"/>
          <p:nvPr/>
        </p:nvSpPr>
        <p:spPr>
          <a:xfrm>
            <a:off x="2724912" y="964803"/>
            <a:ext cx="61467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Contenido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4A6E601-E943-53E7-4244-57F48F1B96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0191" y="5134753"/>
            <a:ext cx="3108389" cy="1319681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88C2E0D2-168E-855B-1756-BF4B56AA5AD2}"/>
              </a:ext>
            </a:extLst>
          </p:cNvPr>
          <p:cNvSpPr txBox="1"/>
          <p:nvPr/>
        </p:nvSpPr>
        <p:spPr>
          <a:xfrm>
            <a:off x="2725947" y="1618891"/>
            <a:ext cx="7329577" cy="42165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"/>
              <a:buAutoNum type="arabicPeriod"/>
            </a:pPr>
            <a:r>
              <a:rPr lang="es-CL" sz="2400" b="1">
                <a:solidFill>
                  <a:srgbClr val="FFFFFF"/>
                </a:solidFill>
                <a:latin typeface="Calibri Bold"/>
                <a:ea typeface="Calibri"/>
                <a:cs typeface="Calibri Bold"/>
              </a:rPr>
              <a:t>Territorios objeto de atención DS 27</a:t>
            </a:r>
          </a:p>
          <a:p>
            <a:pPr marL="804672" indent="-347472">
              <a:buFont typeface="Arial"/>
              <a:buChar char="•"/>
            </a:pPr>
            <a:r>
              <a:rPr lang="es-CL" sz="2000">
                <a:solidFill>
                  <a:srgbClr val="FFFFFF"/>
                </a:solidFill>
                <a:ea typeface="Calibri"/>
                <a:cs typeface="Calibri Bold"/>
              </a:rPr>
              <a:t>Identificación las localidades urbanas de más de 5.000 habitantes</a:t>
            </a:r>
          </a:p>
          <a:p>
            <a:pPr marL="740664" indent="-283464"/>
            <a:endParaRPr lang="es-CL"/>
          </a:p>
          <a:p>
            <a:r>
              <a:rPr lang="es-CL" sz="2400" b="1">
                <a:solidFill>
                  <a:srgbClr val="FFFFFF"/>
                </a:solidFill>
                <a:latin typeface="Calibri Bold"/>
                <a:ea typeface="Calibri"/>
                <a:cs typeface="Calibri Bold"/>
              </a:rPr>
              <a:t>2.  Definiciones metodológicas</a:t>
            </a:r>
          </a:p>
          <a:p>
            <a:pPr marL="740664" indent="-283464">
              <a:buFont typeface="Arial"/>
              <a:buChar char="•"/>
            </a:pPr>
            <a:r>
              <a:rPr lang="es-CL" sz="2000">
                <a:solidFill>
                  <a:srgbClr val="FFFFFF"/>
                </a:solidFill>
                <a:cs typeface="Calibri Bold"/>
              </a:rPr>
              <a:t>Definiciones según INE</a:t>
            </a:r>
          </a:p>
          <a:p>
            <a:pPr marL="740664" indent="-283464">
              <a:buFont typeface="Arial"/>
              <a:buChar char="•"/>
            </a:pPr>
            <a:r>
              <a:rPr lang="es-CL" sz="2000">
                <a:solidFill>
                  <a:srgbClr val="FFFFFF"/>
                </a:solidFill>
                <a:cs typeface="Calibri Bold"/>
              </a:rPr>
              <a:t>Comparaciones</a:t>
            </a:r>
          </a:p>
          <a:p>
            <a:pPr marL="740664" indent="-283464">
              <a:buFont typeface="Arial"/>
              <a:buChar char="•"/>
            </a:pPr>
            <a:r>
              <a:rPr lang="es-CL" sz="2000">
                <a:solidFill>
                  <a:srgbClr val="FFFFFF"/>
                </a:solidFill>
                <a:cs typeface="Calibri Bold"/>
              </a:rPr>
              <a:t>Ejemplos </a:t>
            </a:r>
          </a:p>
          <a:p>
            <a:pPr marL="740664" indent="-283464">
              <a:buFont typeface="Arial"/>
              <a:buChar char="•"/>
            </a:pPr>
            <a:r>
              <a:rPr lang="es-CL" sz="2000">
                <a:solidFill>
                  <a:srgbClr val="FFFFFF"/>
                </a:solidFill>
                <a:cs typeface="Calibri Bold"/>
              </a:rPr>
              <a:t>Visor</a:t>
            </a:r>
          </a:p>
          <a:p>
            <a:pPr marL="740664" indent="-283464"/>
            <a:endParaRPr lang="es-CL"/>
          </a:p>
          <a:p>
            <a:r>
              <a:rPr lang="es-CL" sz="2400" b="1">
                <a:solidFill>
                  <a:srgbClr val="FFFFFF"/>
                </a:solidFill>
                <a:latin typeface="Calibri Bold"/>
                <a:ea typeface="Calibri"/>
                <a:cs typeface="Calibri Bold"/>
              </a:rPr>
              <a:t>3. Instrumentos de verificación territorial</a:t>
            </a:r>
          </a:p>
          <a:p>
            <a:pPr marL="804672" indent="-347472">
              <a:buFont typeface="Arial"/>
              <a:buChar char="•"/>
            </a:pPr>
            <a:r>
              <a:rPr lang="es-CL" sz="2000">
                <a:solidFill>
                  <a:srgbClr val="FFFFFF"/>
                </a:solidFill>
                <a:ea typeface="Calibri"/>
                <a:cs typeface="Calibri Bold"/>
              </a:rPr>
              <a:t>Tabla</a:t>
            </a:r>
          </a:p>
          <a:p>
            <a:pPr marL="804672" indent="-347472">
              <a:buFont typeface="Arial"/>
              <a:buChar char="•"/>
            </a:pPr>
            <a:r>
              <a:rPr lang="es-CL" sz="2000">
                <a:solidFill>
                  <a:srgbClr val="FFFFFF"/>
                </a:solidFill>
                <a:ea typeface="Calibri"/>
                <a:cs typeface="Calibri Bold"/>
              </a:rPr>
              <a:t>Visor</a:t>
            </a:r>
          </a:p>
        </p:txBody>
      </p:sp>
    </p:spTree>
    <p:extLst>
      <p:ext uri="{BB962C8B-B14F-4D97-AF65-F5344CB8AC3E}">
        <p14:creationId xmlns:p14="http://schemas.microsoft.com/office/powerpoint/2010/main" val="3661001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AD554-BE55-F7EC-FFA7-BEE0E008C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A4A57BE8-FB48-E426-5F41-70E0A2B1E21C}"/>
              </a:ext>
            </a:extLst>
          </p:cNvPr>
          <p:cNvSpPr txBox="1"/>
          <p:nvPr/>
        </p:nvSpPr>
        <p:spPr>
          <a:xfrm>
            <a:off x="549084" y="595573"/>
            <a:ext cx="8274591" cy="8002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CL" sz="2800" b="1" dirty="0">
                <a:solidFill>
                  <a:srgbClr val="003F72"/>
                </a:solidFill>
                <a:latin typeface="Verdana"/>
                <a:ea typeface="Verdana"/>
              </a:rPr>
              <a:t>Territorios objeto de atención DS 27</a:t>
            </a:r>
            <a:endParaRPr lang="es-ES" dirty="0"/>
          </a:p>
          <a:p>
            <a:endParaRPr lang="es-CL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359095C-EFC7-E0B6-1478-79D3E9E942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7B8406AE-C257-4916-3033-817B06F41674}"/>
              </a:ext>
            </a:extLst>
          </p:cNvPr>
          <p:cNvSpPr txBox="1"/>
          <p:nvPr/>
        </p:nvSpPr>
        <p:spPr>
          <a:xfrm>
            <a:off x="549084" y="1711307"/>
            <a:ext cx="10832461" cy="42165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es-CL" sz="2800" b="1" dirty="0">
                <a:solidFill>
                  <a:schemeClr val="tx1">
                    <a:lumMod val="85000"/>
                    <a:lumOff val="15000"/>
                  </a:schemeClr>
                </a:solidFill>
                <a:ea typeface="Calibri"/>
                <a:cs typeface="Calibri"/>
              </a:rPr>
              <a:t>De acuerdo con el artículo 1 del DS 27:</a:t>
            </a:r>
            <a:endParaRPr lang="es-E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/>
            <a:endParaRPr lang="es-CL" sz="2800" i="1">
              <a:solidFill>
                <a:schemeClr val="tx1">
                  <a:lumMod val="85000"/>
                  <a:lumOff val="15000"/>
                </a:schemeClr>
              </a:solidFill>
              <a:ea typeface="+mn-lt"/>
              <a:cs typeface="+mn-lt"/>
            </a:endParaRPr>
          </a:p>
          <a:p>
            <a:pPr algn="just"/>
            <a:r>
              <a:rPr lang="es-CL" sz="28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El Programa de Mejoramiento de Viviendas y Barrios, tiene como objetivo mejorar la calidad de vida de las familias que habitan en </a:t>
            </a:r>
            <a:r>
              <a:rPr lang="es-CL" sz="28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áreas o localidades urbanas de más de 5.000 habitantes</a:t>
            </a:r>
            <a:r>
              <a:rPr lang="es-CL" sz="28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según datos provistos por el Instituto Nacional de Estadísticas (en adelante, INE).</a:t>
            </a:r>
            <a:endParaRPr lang="es-CL" sz="2800" i="1" dirty="0">
              <a:solidFill>
                <a:schemeClr val="tx1">
                  <a:lumMod val="85000"/>
                  <a:lumOff val="15000"/>
                </a:schemeClr>
              </a:solidFill>
              <a:ea typeface="Calibri"/>
              <a:cs typeface="Calibri"/>
            </a:endParaRPr>
          </a:p>
          <a:p>
            <a:pPr algn="just"/>
            <a:endParaRPr lang="es-CL" sz="2800" i="1" dirty="0">
              <a:solidFill>
                <a:schemeClr val="tx1">
                  <a:lumMod val="85000"/>
                  <a:lumOff val="15000"/>
                </a:schemeClr>
              </a:solidFill>
              <a:ea typeface="Calibri"/>
              <a:cs typeface="Calibri"/>
            </a:endParaRPr>
          </a:p>
          <a:p>
            <a:pPr algn="just"/>
            <a:endParaRPr lang="es-CL" b="1" dirty="0">
              <a:solidFill>
                <a:schemeClr val="tx1">
                  <a:lumMod val="85000"/>
                  <a:lumOff val="15000"/>
                </a:schemeClr>
              </a:solidFill>
              <a:ea typeface="Calibri"/>
              <a:cs typeface="Calibri"/>
            </a:endParaRPr>
          </a:p>
          <a:p>
            <a:pPr algn="just"/>
            <a:r>
              <a:rPr lang="es-CL" b="1" dirty="0">
                <a:solidFill>
                  <a:schemeClr val="tx1">
                    <a:lumMod val="85000"/>
                    <a:lumOff val="15000"/>
                  </a:schemeClr>
                </a:solidFill>
                <a:ea typeface="Calibri"/>
                <a:cs typeface="Calibri"/>
              </a:rPr>
              <a:t>Nota:</a:t>
            </a:r>
            <a:r>
              <a:rPr lang="es-CL" dirty="0">
                <a:solidFill>
                  <a:schemeClr val="tx1">
                    <a:lumMod val="85000"/>
                    <a:lumOff val="15000"/>
                  </a:schemeClr>
                </a:solidFill>
                <a:ea typeface="Calibri"/>
                <a:cs typeface="Calibri"/>
              </a:rPr>
              <a:t> durante este año se utiliza como referencia el </a:t>
            </a:r>
            <a:r>
              <a:rPr lang="es-CL" b="1" dirty="0">
                <a:solidFill>
                  <a:schemeClr val="tx1">
                    <a:lumMod val="85000"/>
                    <a:lumOff val="15000"/>
                  </a:schemeClr>
                </a:solidFill>
                <a:ea typeface="Calibri"/>
                <a:cs typeface="Calibri"/>
              </a:rPr>
              <a:t>Censo 2017</a:t>
            </a:r>
            <a:r>
              <a:rPr lang="es-CL" dirty="0">
                <a:solidFill>
                  <a:schemeClr val="tx1">
                    <a:lumMod val="85000"/>
                    <a:lumOff val="15000"/>
                  </a:schemeClr>
                </a:solidFill>
                <a:ea typeface="Calibri"/>
                <a:cs typeface="Calibri"/>
              </a:rPr>
              <a:t>, ya que la base de datos y cartografía del Censo 2024 estarán disponibles recién durante el segundo semestre de 2025. A partir del año 2026, se empleará el Censo 2024, lo que implicará la actualización de todas las herramientas asociadas: tabla, guía y visor.</a:t>
            </a:r>
            <a:endParaRPr lang="es-CL">
              <a:solidFill>
                <a:schemeClr val="tx1">
                  <a:lumMod val="85000"/>
                  <a:lumOff val="15000"/>
                </a:schemeClr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46003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AC8ED2-A467-B272-336E-9D51CCB21A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49A76BF7-9A8A-88CF-5D4A-9F561ADAAA44}"/>
              </a:ext>
            </a:extLst>
          </p:cNvPr>
          <p:cNvSpPr txBox="1"/>
          <p:nvPr/>
        </p:nvSpPr>
        <p:spPr>
          <a:xfrm>
            <a:off x="549084" y="595573"/>
            <a:ext cx="8274591" cy="8002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CL" sz="2800" b="1" dirty="0">
                <a:solidFill>
                  <a:srgbClr val="003F72"/>
                </a:solidFill>
                <a:latin typeface="Verdana"/>
                <a:ea typeface="Verdana"/>
              </a:rPr>
              <a:t>Territorios objeto de atención DS 27</a:t>
            </a:r>
            <a:endParaRPr lang="es-ES" dirty="0"/>
          </a:p>
          <a:p>
            <a:endParaRPr lang="es-CL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11CE821-9901-5023-13E3-324843DAD9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00AD48E9-53E8-EA22-FD9C-0D5137A3D8C6}"/>
              </a:ext>
            </a:extLst>
          </p:cNvPr>
          <p:cNvSpPr txBox="1"/>
          <p:nvPr/>
        </p:nvSpPr>
        <p:spPr>
          <a:xfrm>
            <a:off x="549084" y="1984476"/>
            <a:ext cx="10832461" cy="35394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 algn="just">
              <a:buFont typeface="Arial"/>
              <a:buChar char="•"/>
            </a:pPr>
            <a:r>
              <a:rPr lang="es-CL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Esta condición no entra </a:t>
            </a:r>
            <a:r>
              <a:rPr lang="es-CL" sz="2800" dirty="0">
                <a:solidFill>
                  <a:schemeClr val="tx1">
                    <a:lumMod val="85000"/>
                    <a:lumOff val="15000"/>
                  </a:schemeClr>
                </a:solidFill>
                <a:ea typeface="Calibri"/>
                <a:cs typeface="Calibri"/>
              </a:rPr>
              <a:t>en los requisitos, impedimentos, condiciones </a:t>
            </a:r>
            <a:r>
              <a:rPr lang="es-CL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y exigencias posibles</a:t>
            </a:r>
            <a:r>
              <a:rPr lang="es-CL" sz="2800" dirty="0">
                <a:solidFill>
                  <a:schemeClr val="tx1">
                    <a:lumMod val="85000"/>
                    <a:lumOff val="15000"/>
                  </a:schemeClr>
                </a:solidFill>
                <a:ea typeface="Calibri"/>
                <a:cs typeface="Calibri"/>
              </a:rPr>
              <a:t> </a:t>
            </a:r>
            <a:r>
              <a:rPr lang="es-CL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 eximir en un llamado a postulación ni en una asignación directa.</a:t>
            </a:r>
            <a:endParaRPr lang="es-ES" dirty="0">
              <a:solidFill>
                <a:schemeClr val="tx1">
                  <a:lumMod val="85000"/>
                  <a:lumOff val="15000"/>
                </a:schemeClr>
              </a:solidFill>
              <a:ea typeface="Calibri" panose="020F0502020204030204"/>
              <a:cs typeface="Calibri" panose="020F0502020204030204"/>
            </a:endParaRPr>
          </a:p>
          <a:p>
            <a:pPr marL="457200" indent="-457200" algn="just">
              <a:buFont typeface="Arial"/>
              <a:buChar char="•"/>
            </a:pPr>
            <a:endParaRPr lang="es-CL" sz="2800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cs typeface="Arial"/>
            </a:endParaRPr>
          </a:p>
          <a:p>
            <a:pPr marL="457200" indent="-457200" algn="just">
              <a:buFont typeface="Arial"/>
              <a:buChar char="•"/>
            </a:pPr>
            <a:r>
              <a:rPr lang="es-CL" sz="2800" dirty="0">
                <a:solidFill>
                  <a:schemeClr val="tx1">
                    <a:lumMod val="85000"/>
                    <a:lumOff val="15000"/>
                  </a:schemeClr>
                </a:solidFill>
                <a:ea typeface="Calibri"/>
                <a:cs typeface="Calibri"/>
              </a:rPr>
              <a:t>Pertenecer a estas localidades es una condición excluyente.</a:t>
            </a:r>
            <a:endParaRPr lang="es-CL" dirty="0">
              <a:solidFill>
                <a:schemeClr val="tx1">
                  <a:lumMod val="85000"/>
                  <a:lumOff val="15000"/>
                </a:schemeClr>
              </a:solidFill>
              <a:ea typeface="Calibri" panose="020F0502020204030204"/>
              <a:cs typeface="Calibri" panose="020F0502020204030204"/>
            </a:endParaRPr>
          </a:p>
          <a:p>
            <a:pPr marL="457200" indent="-457200" algn="just">
              <a:buFont typeface="Arial"/>
              <a:buChar char="•"/>
            </a:pPr>
            <a:endParaRPr lang="es-CL" sz="2800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ea typeface="Calibri"/>
              <a:cs typeface="Arial"/>
            </a:endParaRPr>
          </a:p>
          <a:p>
            <a:pPr marL="457200" indent="-457200" algn="just">
              <a:buFont typeface="Arial"/>
              <a:buChar char="•"/>
            </a:pPr>
            <a:r>
              <a:rPr lang="es-CL" sz="2800" dirty="0">
                <a:solidFill>
                  <a:schemeClr val="tx1">
                    <a:lumMod val="85000"/>
                    <a:lumOff val="15000"/>
                  </a:schemeClr>
                </a:solidFill>
                <a:ea typeface="Calibri"/>
                <a:cs typeface="Calibri"/>
              </a:rPr>
              <a:t>Su cumplimiento es esencial para asegurar la correcta aplicación de los recursos y el logro de los objetivos del programa.</a:t>
            </a:r>
            <a:endParaRPr lang="es-CL" dirty="0">
              <a:solidFill>
                <a:schemeClr val="tx1">
                  <a:lumMod val="85000"/>
                  <a:lumOff val="15000"/>
                </a:schemeClr>
              </a:solidFill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832249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03DEEE-3C44-FF7E-F4D7-5074F8221C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AB303833-4008-25DA-F0CA-F6D33693E7BC}"/>
              </a:ext>
            </a:extLst>
          </p:cNvPr>
          <p:cNvSpPr txBox="1"/>
          <p:nvPr/>
        </p:nvSpPr>
        <p:spPr>
          <a:xfrm>
            <a:off x="549084" y="595573"/>
            <a:ext cx="8274591" cy="8002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CL" sz="2800" b="1" dirty="0">
                <a:solidFill>
                  <a:srgbClr val="003F72"/>
                </a:solidFill>
                <a:latin typeface="Verdana"/>
                <a:ea typeface="Verdana"/>
              </a:rPr>
              <a:t>Territorios objeto de atención DS 27</a:t>
            </a:r>
            <a:endParaRPr lang="es-ES" dirty="0"/>
          </a:p>
          <a:p>
            <a:endParaRPr lang="es-CL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0E187F1-A29F-89B8-CB68-E8F49E296B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96F295D-B72F-786E-3A97-9F53B901CFB4}"/>
              </a:ext>
            </a:extLst>
          </p:cNvPr>
          <p:cNvSpPr txBox="1"/>
          <p:nvPr/>
        </p:nvSpPr>
        <p:spPr>
          <a:xfrm>
            <a:off x="549084" y="3163419"/>
            <a:ext cx="10832461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es-CL" sz="2800" b="1" dirty="0">
                <a:solidFill>
                  <a:schemeClr val="tx1">
                    <a:lumMod val="85000"/>
                    <a:lumOff val="15000"/>
                  </a:schemeClr>
                </a:solidFill>
                <a:ea typeface="Calibri"/>
                <a:cs typeface="Calibri"/>
              </a:rPr>
              <a:t>¿Cómo se define una localidad urbana de más de 5.000 habitantes?</a:t>
            </a:r>
            <a:endParaRPr lang="es-CL" sz="2800" dirty="0">
              <a:solidFill>
                <a:schemeClr val="tx1">
                  <a:lumMod val="85000"/>
                  <a:lumOff val="15000"/>
                </a:schemeClr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426924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B2912485-D571-1626-129E-C1E57C3B30CA}"/>
              </a:ext>
            </a:extLst>
          </p:cNvPr>
          <p:cNvSpPr txBox="1"/>
          <p:nvPr/>
        </p:nvSpPr>
        <p:spPr>
          <a:xfrm>
            <a:off x="658813" y="602318"/>
            <a:ext cx="6146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800" b="1">
                <a:solidFill>
                  <a:srgbClr val="003F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Definiciones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4A6E601-E943-53E7-4244-57F48F1B96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sp>
        <p:nvSpPr>
          <p:cNvPr id="33" name="CuadroTexto 32">
            <a:extLst>
              <a:ext uri="{FF2B5EF4-FFF2-40B4-BE49-F238E27FC236}">
                <a16:creationId xmlns:a16="http://schemas.microsoft.com/office/drawing/2014/main" id="{14AAE11F-6CCB-58BD-6FD9-D3E0FDAADEE5}"/>
              </a:ext>
            </a:extLst>
          </p:cNvPr>
          <p:cNvSpPr txBox="1"/>
          <p:nvPr/>
        </p:nvSpPr>
        <p:spPr>
          <a:xfrm>
            <a:off x="2266060" y="1897927"/>
            <a:ext cx="7109839" cy="4216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s-CL" sz="28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s-CL" sz="4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Localidades Urbanas </a:t>
            </a:r>
          </a:p>
          <a:p>
            <a:pPr algn="ctr"/>
            <a:r>
              <a:rPr kumimoji="0" lang="es-CL" sz="2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 más 5.000 habitantes </a:t>
            </a:r>
            <a:endParaRPr lang="es-CL" sz="2000" b="1"/>
          </a:p>
          <a:p>
            <a:pPr algn="ctr"/>
            <a:r>
              <a:rPr kumimoji="0" lang="es-CL" sz="6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 </a:t>
            </a:r>
          </a:p>
          <a:p>
            <a:pPr algn="ctr"/>
            <a:r>
              <a:rPr lang="es-CL" sz="4000" b="1">
                <a:solidFill>
                  <a:prstClr val="black">
                    <a:lumMod val="85000"/>
                    <a:lumOff val="15000"/>
                  </a:prstClr>
                </a:solidFill>
              </a:rPr>
              <a:t>Límite urbano censal </a:t>
            </a:r>
          </a:p>
          <a:p>
            <a:pPr algn="ctr"/>
            <a:r>
              <a:rPr lang="es-CL" sz="4000" b="1">
                <a:solidFill>
                  <a:prstClr val="black">
                    <a:lumMod val="85000"/>
                    <a:lumOff val="15000"/>
                  </a:prstClr>
                </a:solidFill>
              </a:rPr>
              <a:t>(LUC) </a:t>
            </a:r>
          </a:p>
          <a:p>
            <a:pPr algn="ctr"/>
            <a:endParaRPr kumimoji="0" lang="es-CL" sz="6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37DAB1E-0C99-6CE6-D6C9-A90CB673DC7A}"/>
              </a:ext>
            </a:extLst>
          </p:cNvPr>
          <p:cNvSpPr txBox="1"/>
          <p:nvPr/>
        </p:nvSpPr>
        <p:spPr>
          <a:xfrm>
            <a:off x="1279025" y="6156446"/>
            <a:ext cx="95936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1600" i="1">
                <a:solidFill>
                  <a:srgbClr val="002060"/>
                </a:solidFill>
              </a:rPr>
              <a:t>LUC definido por el Instituto Nacional de Estadísticas (INE) con fines operativos para aplicar el CENSO</a:t>
            </a:r>
          </a:p>
        </p:txBody>
      </p:sp>
    </p:spTree>
    <p:extLst>
      <p:ext uri="{BB962C8B-B14F-4D97-AF65-F5344CB8AC3E}">
        <p14:creationId xmlns:p14="http://schemas.microsoft.com/office/powerpoint/2010/main" val="795310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0D257-C6C7-6525-2A82-A1EBBD40BF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C20CD83-FB5B-8FC6-D524-266C6AEA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A5E5EB67-219B-B083-0D65-3B4FAB6FBCB3}"/>
              </a:ext>
            </a:extLst>
          </p:cNvPr>
          <p:cNvSpPr txBox="1"/>
          <p:nvPr/>
        </p:nvSpPr>
        <p:spPr>
          <a:xfrm>
            <a:off x="658812" y="1942664"/>
            <a:ext cx="1083246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L" sz="2800">
                <a:solidFill>
                  <a:schemeClr val="tx1">
                    <a:lumMod val="85000"/>
                    <a:lumOff val="15000"/>
                  </a:schemeClr>
                </a:solidFill>
              </a:rPr>
              <a:t>Un</a:t>
            </a:r>
            <a:r>
              <a:rPr lang="es-CL" sz="2800" b="1">
                <a:solidFill>
                  <a:schemeClr val="tx1">
                    <a:lumMod val="85000"/>
                    <a:lumOff val="15000"/>
                  </a:schemeClr>
                </a:solidFill>
              </a:rPr>
              <a:t> LUC </a:t>
            </a:r>
            <a:r>
              <a:rPr lang="es-CL" sz="2800">
                <a:solidFill>
                  <a:schemeClr val="tx1">
                    <a:lumMod val="85000"/>
                    <a:lumOff val="15000"/>
                  </a:schemeClr>
                </a:solidFill>
              </a:rPr>
              <a:t>corresponde a una línea que separa el área urbana del área rural. Este límite tiene una finalidad estadística censal y su “fijación” corresponde a criterios técnicos propios y particulares del INE.</a:t>
            </a:r>
          </a:p>
          <a:p>
            <a:pPr algn="ctr"/>
            <a:r>
              <a:rPr lang="es-CL" sz="2800" i="1">
                <a:solidFill>
                  <a:schemeClr val="tx1">
                    <a:lumMod val="85000"/>
                    <a:lumOff val="15000"/>
                  </a:schemeClr>
                </a:solidFill>
              </a:rPr>
              <a:t> (INE, 2018b).</a:t>
            </a:r>
          </a:p>
          <a:p>
            <a:pPr algn="ctr"/>
            <a:endParaRPr lang="es-CL" sz="2800" i="1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/>
            <a:r>
              <a:rPr lang="es-CL" sz="2800">
                <a:solidFill>
                  <a:schemeClr val="tx1">
                    <a:lumMod val="85000"/>
                    <a:lumOff val="15000"/>
                  </a:schemeClr>
                </a:solidFill>
              </a:rPr>
              <a:t>Capa cartográfica en formato poligonal que delimita los centros urbanos </a:t>
            </a:r>
            <a:r>
              <a:rPr lang="es-CL" sz="2800"/>
              <a:t>censales </a:t>
            </a:r>
            <a:r>
              <a:rPr lang="es-CL" sz="2800">
                <a:solidFill>
                  <a:schemeClr val="tx1">
                    <a:lumMod val="85000"/>
                    <a:lumOff val="15000"/>
                  </a:schemeClr>
                </a:solidFill>
              </a:rPr>
              <a:t>existentes en cada comuna del país. </a:t>
            </a:r>
          </a:p>
          <a:p>
            <a:pPr algn="just"/>
            <a:endParaRPr lang="es-CL" sz="28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C6175DD-35D9-D97D-E0C9-59F111EB7DCC}"/>
              </a:ext>
            </a:extLst>
          </p:cNvPr>
          <p:cNvSpPr txBox="1"/>
          <p:nvPr/>
        </p:nvSpPr>
        <p:spPr>
          <a:xfrm>
            <a:off x="658813" y="602318"/>
            <a:ext cx="6146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800" b="1">
                <a:solidFill>
                  <a:srgbClr val="003F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Definiciones </a:t>
            </a:r>
          </a:p>
        </p:txBody>
      </p:sp>
    </p:spTree>
    <p:extLst>
      <p:ext uri="{BB962C8B-B14F-4D97-AF65-F5344CB8AC3E}">
        <p14:creationId xmlns:p14="http://schemas.microsoft.com/office/powerpoint/2010/main" val="1738658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C9D5DB-5352-8540-4B7E-6031E48F2C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4AE2B921-825B-5E15-A61B-F07EC687A5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38C8CE7-55B3-68FE-07B1-4973DE7EB414}"/>
              </a:ext>
            </a:extLst>
          </p:cNvPr>
          <p:cNvSpPr txBox="1"/>
          <p:nvPr/>
        </p:nvSpPr>
        <p:spPr>
          <a:xfrm>
            <a:off x="475933" y="898519"/>
            <a:ext cx="108324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L" sz="2000" b="1">
                <a:solidFill>
                  <a:schemeClr val="accent1">
                    <a:lumMod val="50000"/>
                  </a:schemeClr>
                </a:solidFill>
              </a:rPr>
              <a:t>Características</a:t>
            </a:r>
            <a:r>
              <a:rPr lang="es-CL" sz="360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s-CL" sz="2000" b="1">
                <a:solidFill>
                  <a:schemeClr val="accent1">
                    <a:lumMod val="50000"/>
                  </a:schemeClr>
                </a:solidFill>
              </a:rPr>
              <a:t>que definen el Límite Urbano Censal (LUC)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078CD92-AED7-9E6D-B377-6CE0C796F11E}"/>
              </a:ext>
            </a:extLst>
          </p:cNvPr>
          <p:cNvSpPr txBox="1"/>
          <p:nvPr/>
        </p:nvSpPr>
        <p:spPr>
          <a:xfrm>
            <a:off x="475933" y="483124"/>
            <a:ext cx="6146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800" b="1">
                <a:solidFill>
                  <a:srgbClr val="003F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Definiciones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3D64C5C-310A-CFD3-4B15-DC39CB6EDEF5}"/>
              </a:ext>
            </a:extLst>
          </p:cNvPr>
          <p:cNvSpPr txBox="1"/>
          <p:nvPr/>
        </p:nvSpPr>
        <p:spPr>
          <a:xfrm>
            <a:off x="302196" y="1898484"/>
            <a:ext cx="11530140" cy="3850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80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s-CL" b="1">
                <a:solidFill>
                  <a:schemeClr val="accent1">
                    <a:lumMod val="75000"/>
                  </a:schemeClr>
                </a:solidFill>
              </a:rPr>
              <a:t>Actualización previa a cada censo: </a:t>
            </a:r>
            <a:r>
              <a:rPr lang="es-CL"/>
              <a:t>se revisa y actualiza en el marco del proceso </a:t>
            </a:r>
            <a:r>
              <a:rPr lang="es-CL" err="1"/>
              <a:t>precensal</a:t>
            </a:r>
            <a:r>
              <a:rPr lang="es-CL"/>
              <a:t>, para reflejar con exactitud la extensión real del área construida.</a:t>
            </a:r>
          </a:p>
          <a:p>
            <a:pPr marL="285750" indent="-2880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s-CL" b="1">
                <a:solidFill>
                  <a:schemeClr val="accent1">
                    <a:lumMod val="75000"/>
                  </a:schemeClr>
                </a:solidFill>
              </a:rPr>
              <a:t>Basado en criterios geográficos, amanzanamiento, continuidad y concentración: </a:t>
            </a:r>
            <a:r>
              <a:rPr lang="es-CL"/>
              <a:t>Se define a partir de características territoriales como agrupamiento de manzanas, su continuidad espacial y concentración de construcciones</a:t>
            </a:r>
          </a:p>
          <a:p>
            <a:pPr marL="285750" indent="-2880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s-CL" b="1">
                <a:solidFill>
                  <a:schemeClr val="accent1">
                    <a:lumMod val="75000"/>
                  </a:schemeClr>
                </a:solidFill>
              </a:rPr>
              <a:t>Diferenciación territorial dentro de la comuna: </a:t>
            </a:r>
            <a:r>
              <a:rPr lang="es-CL"/>
              <a:t>Reconoce y separa las partes censales urbanas y  rurales del territorio comunal</a:t>
            </a:r>
            <a:r>
              <a:rPr lang="es-CL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 marL="285750" indent="-2880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s-CL" b="1">
                <a:solidFill>
                  <a:schemeClr val="accent1">
                    <a:lumMod val="75000"/>
                  </a:schemeClr>
                </a:solidFill>
              </a:rPr>
              <a:t>Demarcación rigurosa basada en imágenes y registros: </a:t>
            </a:r>
            <a:r>
              <a:rPr lang="es-CL"/>
              <a:t>La delimitación considera teledetección, cartografía actualizada y, cuando corresponde, verificación en terreno .</a:t>
            </a:r>
          </a:p>
          <a:p>
            <a:pPr marL="285750" indent="-2880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s-CL" b="1">
                <a:solidFill>
                  <a:schemeClr val="accent1">
                    <a:lumMod val="75000"/>
                  </a:schemeClr>
                </a:solidFill>
              </a:rPr>
              <a:t>Enfoque operativizado por unidades censales</a:t>
            </a:r>
            <a:r>
              <a:rPr lang="es-CL" b="1"/>
              <a:t>: </a:t>
            </a:r>
            <a:r>
              <a:rPr lang="es-CL"/>
              <a:t>se refleja en la división de distritos censales, zonas censales y manzanas, que solo se definen plenamente dentro del perímetro urbano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CL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57C53D4-447B-6FD1-2EA3-EC944AE2B15E}"/>
              </a:ext>
            </a:extLst>
          </p:cNvPr>
          <p:cNvSpPr txBox="1"/>
          <p:nvPr/>
        </p:nvSpPr>
        <p:spPr>
          <a:xfrm>
            <a:off x="5490009" y="6271912"/>
            <a:ext cx="95936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1600" i="1">
                <a:solidFill>
                  <a:srgbClr val="002060"/>
                </a:solidFill>
              </a:rPr>
              <a:t>Instituto Nacional de Estadísticas (INE)</a:t>
            </a:r>
          </a:p>
        </p:txBody>
      </p:sp>
    </p:spTree>
    <p:extLst>
      <p:ext uri="{BB962C8B-B14F-4D97-AF65-F5344CB8AC3E}">
        <p14:creationId xmlns:p14="http://schemas.microsoft.com/office/powerpoint/2010/main" val="1482863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75699D-341A-5A5F-A24C-5A1FA68217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6A036EDA-F6E9-BD3C-531A-C64B557BCB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A8BAD26-EAC9-42B5-DF9C-6CA82C51860D}"/>
              </a:ext>
            </a:extLst>
          </p:cNvPr>
          <p:cNvSpPr txBox="1"/>
          <p:nvPr/>
        </p:nvSpPr>
        <p:spPr>
          <a:xfrm>
            <a:off x="658813" y="602318"/>
            <a:ext cx="6146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800" b="1">
                <a:solidFill>
                  <a:srgbClr val="003F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Definiciones </a:t>
            </a:r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C90AD64A-D30A-7201-F934-288B5BB0C1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1894148"/>
              </p:ext>
            </p:extLst>
          </p:nvPr>
        </p:nvGraphicFramePr>
        <p:xfrm>
          <a:off x="2780221" y="1627804"/>
          <a:ext cx="6057717" cy="40561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9E137B91-2A59-8B2D-F58A-80ED478E207B}"/>
              </a:ext>
            </a:extLst>
          </p:cNvPr>
          <p:cNvSpPr txBox="1"/>
          <p:nvPr/>
        </p:nvSpPr>
        <p:spPr>
          <a:xfrm>
            <a:off x="2794968" y="3471931"/>
            <a:ext cx="79220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1100" i="1"/>
              <a:t>Valparaíso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5ABCA81-82F1-7DFB-2904-C25FAB24CEF8}"/>
              </a:ext>
            </a:extLst>
          </p:cNvPr>
          <p:cNvSpPr txBox="1"/>
          <p:nvPr/>
        </p:nvSpPr>
        <p:spPr>
          <a:xfrm>
            <a:off x="7369626" y="5683949"/>
            <a:ext cx="97174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1100" i="1"/>
              <a:t>Laguna Verde</a:t>
            </a:r>
          </a:p>
        </p:txBody>
      </p:sp>
    </p:spTree>
    <p:extLst>
      <p:ext uri="{BB962C8B-B14F-4D97-AF65-F5344CB8AC3E}">
        <p14:creationId xmlns:p14="http://schemas.microsoft.com/office/powerpoint/2010/main" val="52420381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Panorámica</PresentationFormat>
  <Slides>17</Slides>
  <Notes>1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18" baseType="lpstr"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Anakena Orrego Lopez</dc:creator>
  <cp:revision>132</cp:revision>
  <dcterms:created xsi:type="dcterms:W3CDTF">2025-07-15T14:14:14Z</dcterms:created>
  <dcterms:modified xsi:type="dcterms:W3CDTF">2025-07-18T13:58:21Z</dcterms:modified>
</cp:coreProperties>
</file>