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7" r:id="rId5"/>
    <p:sldMasterId id="2147483653" r:id="rId6"/>
  </p:sldMasterIdLst>
  <p:notesMasterIdLst>
    <p:notesMasterId r:id="rId12"/>
  </p:notesMasterIdLst>
  <p:sldIdLst>
    <p:sldId id="317" r:id="rId7"/>
    <p:sldId id="311" r:id="rId8"/>
    <p:sldId id="312" r:id="rId9"/>
    <p:sldId id="319" r:id="rId10"/>
    <p:sldId id="286" r:id="rId1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0334AE-07F0-8A4E-31FD-464B562826AE}" name="Catalina Trincado Naranjo" initials="CTN" userId="S::ctrincado@minvu.cl::e5048505-1fb6-4180-8cc5-24ff08ff61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A7C"/>
    <a:srgbClr val="000000"/>
    <a:srgbClr val="EFF4FF"/>
    <a:srgbClr val="F0F4FF"/>
    <a:srgbClr val="EEF3FF"/>
    <a:srgbClr val="F2F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832" autoAdjust="0"/>
  </p:normalViewPr>
  <p:slideViewPr>
    <p:cSldViewPr snapToGrid="0" snapToObjects="1">
      <p:cViewPr varScale="1">
        <p:scale>
          <a:sx n="65" d="100"/>
          <a:sy n="65" d="100"/>
        </p:scale>
        <p:origin x="9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FACE-EC4B-4953-8BF6-EE9D83AB230F}" type="datetimeFigureOut">
              <a:rPr lang="es-CL" smtClean="0"/>
              <a:t>28-07-2026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AD089-E69E-4040-97BF-B609ACE2F5E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48890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1494"/>
            <a:ext cx="9144000" cy="1528763"/>
          </a:xfrm>
        </p:spPr>
        <p:txBody>
          <a:bodyPr anchor="t">
            <a:normAutofit/>
          </a:bodyPr>
          <a:lstStyle>
            <a:lvl1pPr algn="ctr">
              <a:defRPr sz="66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0D121A9-286F-D64F-8964-F20B59941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3068" y="3288633"/>
            <a:ext cx="12911326" cy="3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9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4FD14ADB-5AA7-BB4E-9F31-320975DA89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1494"/>
            <a:ext cx="9144000" cy="1528763"/>
          </a:xfrm>
        </p:spPr>
        <p:txBody>
          <a:bodyPr anchor="t">
            <a:normAutofit/>
          </a:bodyPr>
          <a:lstStyle>
            <a:lvl1pPr algn="ctr">
              <a:defRPr sz="60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CC01161-DAC1-5347-95D2-FFF2D9DCE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3068" y="3288633"/>
            <a:ext cx="12911326" cy="3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01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B3199FB-1578-FF42-BDA1-0FF68EB4B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5631" y="6096000"/>
            <a:ext cx="6725611" cy="328862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s-MX" dirty="0"/>
              <a:t>Cita o comentario</a:t>
            </a:r>
            <a:endParaRPr lang="es-CL" dirty="0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2B61508F-4663-D54F-AA95-F5D6D82DA0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631" y="449181"/>
            <a:ext cx="10980737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CL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914913-8A82-3F4F-9DE2-8DF33D7DC3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2777">
            <a:off x="11186405" y="5136593"/>
            <a:ext cx="635000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1579" y="729914"/>
            <a:ext cx="3818021" cy="1788696"/>
          </a:xfrm>
        </p:spPr>
        <p:txBody>
          <a:bodyPr anchor="t">
            <a:normAutofit/>
          </a:bodyPr>
          <a:lstStyle>
            <a:lvl1pPr algn="l">
              <a:defRPr sz="4000">
                <a:latin typeface="+mn-lt"/>
              </a:defRPr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3CA510CE-A06E-F64E-9FC8-D5C51D723C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84403" y="729914"/>
            <a:ext cx="6706018" cy="5534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C10BB47-4A74-7E4C-812E-C55A87910F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663" y="2622550"/>
            <a:ext cx="3817937" cy="3216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F83FD-A76D-5749-9476-FBF58394B7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3229" y="5337602"/>
            <a:ext cx="1612766" cy="142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4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36558" y="505324"/>
            <a:ext cx="8718884" cy="753981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2FE8F4C0-ACBB-5441-8874-BFD6BA6C15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36558" y="1676234"/>
            <a:ext cx="2791327" cy="2663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s-CL" dirty="0"/>
          </a:p>
        </p:txBody>
      </p:sp>
      <p:sp>
        <p:nvSpPr>
          <p:cNvPr id="7" name="Marcador de posición de imagen 3">
            <a:extLst>
              <a:ext uri="{FF2B5EF4-FFF2-40B4-BE49-F238E27FC236}">
                <a16:creationId xmlns:a16="http://schemas.microsoft.com/office/drawing/2014/main" id="{A586DD2C-0602-264A-96EC-B148C16163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04347" y="1676234"/>
            <a:ext cx="2791327" cy="2663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sp>
        <p:nvSpPr>
          <p:cNvPr id="8" name="Marcador de posición de imagen 3">
            <a:extLst>
              <a:ext uri="{FF2B5EF4-FFF2-40B4-BE49-F238E27FC236}">
                <a16:creationId xmlns:a16="http://schemas.microsoft.com/office/drawing/2014/main" id="{5B45555A-95D6-5A4E-9A90-89ABE88135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64115" y="1676234"/>
            <a:ext cx="2791327" cy="2663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D48E9F5-EF6D-434D-AF37-349A023CD7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36725" y="5197808"/>
            <a:ext cx="2790825" cy="9860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</a:t>
            </a:r>
            <a:endParaRPr lang="es-CL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E8C9A057-59F2-754D-B6D0-9ACFBAA53B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36725" y="4604084"/>
            <a:ext cx="2790825" cy="4732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Proyecto</a:t>
            </a:r>
            <a:endParaRPr lang="es-CL" dirty="0"/>
          </a:p>
        </p:txBody>
      </p:sp>
      <p:sp>
        <p:nvSpPr>
          <p:cNvPr id="13" name="Marcador de texto 9">
            <a:extLst>
              <a:ext uri="{FF2B5EF4-FFF2-40B4-BE49-F238E27FC236}">
                <a16:creationId xmlns:a16="http://schemas.microsoft.com/office/drawing/2014/main" id="{196386E9-9308-7649-BB00-1C3C20FC70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0556" y="5197808"/>
            <a:ext cx="2790825" cy="9860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</a:t>
            </a:r>
            <a:endParaRPr lang="es-CL" dirty="0"/>
          </a:p>
        </p:txBody>
      </p:sp>
      <p:sp>
        <p:nvSpPr>
          <p:cNvPr id="14" name="Marcador de texto 11">
            <a:extLst>
              <a:ext uri="{FF2B5EF4-FFF2-40B4-BE49-F238E27FC236}">
                <a16:creationId xmlns:a16="http://schemas.microsoft.com/office/drawing/2014/main" id="{E51F32FD-5B92-FF4E-9549-F47945FED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20556" y="4604084"/>
            <a:ext cx="2790825" cy="4732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Proyecto</a:t>
            </a:r>
            <a:endParaRPr lang="es-CL" dirty="0"/>
          </a:p>
        </p:txBody>
      </p:sp>
      <p:sp>
        <p:nvSpPr>
          <p:cNvPr id="15" name="Marcador de texto 9">
            <a:extLst>
              <a:ext uri="{FF2B5EF4-FFF2-40B4-BE49-F238E27FC236}">
                <a16:creationId xmlns:a16="http://schemas.microsoft.com/office/drawing/2014/main" id="{839F050C-A2AB-624C-B465-087D14E6D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6261" y="5197808"/>
            <a:ext cx="2790825" cy="9860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</a:t>
            </a:r>
            <a:endParaRPr lang="es-CL" dirty="0"/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2B2D1A8E-97E1-4843-A198-F018FC991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56261" y="4604084"/>
            <a:ext cx="2790825" cy="4732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Proyecto</a:t>
            </a:r>
            <a:endParaRPr lang="es-C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129222-DA1B-8D4D-B8F5-48AF3D1504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4978" y="5892800"/>
            <a:ext cx="1026138" cy="78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08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5631" y="6096000"/>
            <a:ext cx="6725611" cy="328862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s-MX" dirty="0"/>
              <a:t>Cita o comentario</a:t>
            </a:r>
            <a:endParaRPr lang="es-CL" dirty="0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C5A02AB-576D-F04A-B485-29056FC15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631" y="449181"/>
            <a:ext cx="10980737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0A300DC-C1E8-2F45-859A-19AB3C09BC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9251" y="5936581"/>
            <a:ext cx="24130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33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C5A02AB-576D-F04A-B485-29056FC15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631" y="449181"/>
            <a:ext cx="10980737" cy="60671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3846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1B1ED-823B-4A3C-8C5A-315BE9CDE8B6}" type="datetimeFigureOut">
              <a:rPr lang="es-CL" smtClean="0"/>
              <a:t>28-07-2026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93D8-1D64-4475-8B29-2DB6FF0941F9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4850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205195-F65B-F24C-8FF9-4805C7E029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31156" y="473781"/>
            <a:ext cx="8929688" cy="8583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solidFill>
                  <a:srgbClr val="284A7C"/>
                </a:solidFill>
                <a:latin typeface="gobCL" pitchFamily="2" charset="77"/>
              </a:defRPr>
            </a:lvl1pPr>
          </a:lstStyle>
          <a:p>
            <a:pPr lvl="0"/>
            <a:r>
              <a:rPr lang="es-MX" dirty="0"/>
              <a:t>Título principal</a:t>
            </a:r>
            <a:endParaRPr lang="es-C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8A58B9D-98DC-B04F-A624-2A53860FE3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89150" y="3346121"/>
            <a:ext cx="8472488" cy="1304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rgbClr val="284A7C"/>
                </a:solidFill>
                <a:latin typeface="gobCL" pitchFamily="2" charset="77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07006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205195-F65B-F24C-8FF9-4805C7E029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31156" y="473781"/>
            <a:ext cx="8929688" cy="8583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000" b="1" i="0">
                <a:solidFill>
                  <a:srgbClr val="284A7C"/>
                </a:solidFill>
                <a:latin typeface="gobCL" pitchFamily="2" charset="77"/>
              </a:defRPr>
            </a:lvl1pPr>
          </a:lstStyle>
          <a:p>
            <a:pPr lvl="0"/>
            <a:r>
              <a:rPr lang="es-MX" dirty="0"/>
              <a:t>Título principal</a:t>
            </a:r>
            <a:endParaRPr lang="es-CL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85DFEF9-7A32-EA48-A7C3-30089E3BDDBE}"/>
              </a:ext>
            </a:extLst>
          </p:cNvPr>
          <p:cNvGrpSpPr/>
          <p:nvPr userDrawn="1"/>
        </p:nvGrpSpPr>
        <p:grpSpPr>
          <a:xfrm>
            <a:off x="-71048" y="4921956"/>
            <a:ext cx="12334095" cy="2059789"/>
            <a:chOff x="247372" y="5159022"/>
            <a:chExt cx="12137524" cy="1879168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152BE47-8FCD-7044-A462-5EDE6172BB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7372" y="5159022"/>
              <a:ext cx="6288896" cy="187916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BFFE2548-E39D-7946-BA45-3107AAC2BC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5159022"/>
              <a:ext cx="6288896" cy="18791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1692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4FD14ADB-5AA7-BB4E-9F31-320975DA89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493794"/>
            <a:ext cx="9144000" cy="1528763"/>
          </a:xfrm>
        </p:spPr>
        <p:txBody>
          <a:bodyPr anchor="t">
            <a:normAutofit/>
          </a:bodyPr>
          <a:lstStyle>
            <a:lvl1pPr algn="ctr">
              <a:defRPr sz="60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CC01161-DAC1-5347-95D2-FFF2D9DCE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3068" y="-321342"/>
            <a:ext cx="12911326" cy="3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26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12ABA42-976A-9946-9BE3-74169DFCD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1561"/>
            <a:ext cx="10515600" cy="209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Título principal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7086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61" r:id="rId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rgbClr val="284A7C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bCL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bCL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bCL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bCL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bCL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24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ítulo 1">
            <a:extLst>
              <a:ext uri="{FF2B5EF4-FFF2-40B4-BE49-F238E27FC236}">
                <a16:creationId xmlns:a16="http://schemas.microsoft.com/office/drawing/2014/main" id="{6D025B10-F5B3-7644-A240-77E835DA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1561"/>
            <a:ext cx="10515600" cy="209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Título principal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79173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5" r:id="rId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5551" t="28777" r="2625" b="10847"/>
          <a:stretch/>
        </p:blipFill>
        <p:spPr>
          <a:xfrm rot="16200000">
            <a:off x="2667001" y="-2667000"/>
            <a:ext cx="6858000" cy="12192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rcRect r="60887"/>
          <a:stretch/>
        </p:blipFill>
        <p:spPr>
          <a:xfrm>
            <a:off x="496957" y="504553"/>
            <a:ext cx="1582566" cy="1373034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0" y="4642339"/>
            <a:ext cx="12191999" cy="76786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REGION ……………..……</a:t>
            </a:r>
          </a:p>
          <a:p>
            <a:pPr algn="ctr"/>
            <a:r>
              <a:rPr lang="es-CL" b="1" dirty="0"/>
              <a:t>COMUNA ……………..….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2749659" y="2429045"/>
            <a:ext cx="6692680" cy="1938992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2400" b="1" dirty="0">
                <a:solidFill>
                  <a:schemeClr val="bg1"/>
                </a:solidFill>
              </a:rPr>
              <a:t>Proyecto para el Equipamiento Comunitario</a:t>
            </a:r>
          </a:p>
          <a:p>
            <a:pPr algn="ctr"/>
            <a:r>
              <a:rPr lang="es-CL" sz="2400" dirty="0">
                <a:solidFill>
                  <a:schemeClr val="bg1"/>
                </a:solidFill>
              </a:rPr>
              <a:t>Proceso año 20__</a:t>
            </a:r>
          </a:p>
          <a:p>
            <a:pPr algn="ctr"/>
            <a:r>
              <a:rPr lang="es-CL" sz="2400" dirty="0">
                <a:solidFill>
                  <a:schemeClr val="bg1"/>
                </a:solidFill>
              </a:rPr>
              <a:t>Resolución N° </a:t>
            </a:r>
          </a:p>
          <a:p>
            <a:pPr algn="ctr"/>
            <a:endParaRPr lang="es-CL" sz="2400" dirty="0">
              <a:solidFill>
                <a:schemeClr val="bg1"/>
              </a:solidFill>
            </a:endParaRPr>
          </a:p>
          <a:p>
            <a:pPr algn="ctr"/>
            <a:r>
              <a:rPr lang="es-CL" sz="2400" b="1" dirty="0">
                <a:solidFill>
                  <a:schemeClr val="bg1"/>
                </a:solidFill>
              </a:rPr>
              <a:t>MEMORIA EXPLICATIVA DE PROYECTO</a:t>
            </a:r>
            <a:endParaRPr lang="es-CL" sz="2400" b="1" i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61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62D01423-DB63-A31A-D9BB-66E9295C252A}"/>
              </a:ext>
            </a:extLst>
          </p:cNvPr>
          <p:cNvSpPr/>
          <p:nvPr/>
        </p:nvSpPr>
        <p:spPr>
          <a:xfrm>
            <a:off x="10487608" y="5735291"/>
            <a:ext cx="1618317" cy="992080"/>
          </a:xfrm>
          <a:prstGeom prst="rect">
            <a:avLst/>
          </a:prstGeom>
          <a:solidFill>
            <a:srgbClr val="EE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2F6FF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A14BFB2-22E2-786A-69ED-49C130A15005}"/>
              </a:ext>
            </a:extLst>
          </p:cNvPr>
          <p:cNvSpPr txBox="1"/>
          <p:nvPr/>
        </p:nvSpPr>
        <p:spPr>
          <a:xfrm>
            <a:off x="473007" y="1905568"/>
            <a:ext cx="81645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rgbClr val="284A7C"/>
                </a:solidFill>
              </a:rPr>
              <a:t>Completar la identificación del Tipo de Proyecto y tipo de Obra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rgbClr val="284A7C"/>
                </a:solidFill>
              </a:rPr>
              <a:t>Completar identificación de la Organización Comunitaria y Entidad Patrocinante.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rgbClr val="284A7C"/>
                </a:solidFill>
              </a:rPr>
              <a:t>Identificar el tipo de Proyecto: Equipamiento Deportivo, Comunitario, Cultural; Área Verde, Espacio Público, Accesibilidad Universal o Mobiliario Urbano.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rgbClr val="284A7C"/>
                </a:solidFill>
              </a:rPr>
              <a:t>Incorporar imagen objetivo (render, fotografía, gráfica)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rgbClr val="284A7C"/>
                </a:solidFill>
              </a:rPr>
              <a:t>Incorporar plano de ubicación con equipamiento del entorno (radio 350 m)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rgbClr val="284A7C"/>
                </a:solidFill>
              </a:rPr>
              <a:t>Incorporar planos de arquitectura: plantas, corte, elevaciones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73008" y="5490000"/>
            <a:ext cx="746987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NOMBRE ORGANIZACIÓN COMUNITARIA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73008" y="5955398"/>
            <a:ext cx="746987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NOMBRE ENTIDAD PATROCINANTE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73007" y="6406151"/>
            <a:ext cx="746987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UNIDAD VECINAL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73008" y="4746486"/>
            <a:ext cx="7469876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sz="3200" b="1" dirty="0">
                <a:solidFill>
                  <a:schemeClr val="bg1"/>
                </a:solidFill>
              </a:rPr>
              <a:t>NOMBRE PROYECTO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473009" y="878510"/>
            <a:ext cx="746987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INSTRUCCIONES</a:t>
            </a:r>
          </a:p>
        </p:txBody>
      </p:sp>
    </p:spTree>
    <p:extLst>
      <p:ext uri="{BB962C8B-B14F-4D97-AF65-F5344CB8AC3E}">
        <p14:creationId xmlns:p14="http://schemas.microsoft.com/office/powerpoint/2010/main" val="3210871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92A317B-6B7A-416B-BB6A-A75D2C99FA31}"/>
              </a:ext>
            </a:extLst>
          </p:cNvPr>
          <p:cNvSpPr txBox="1"/>
          <p:nvPr/>
        </p:nvSpPr>
        <p:spPr>
          <a:xfrm>
            <a:off x="288838" y="434608"/>
            <a:ext cx="11836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rgbClr val="284A7C"/>
                </a:solidFill>
              </a:rPr>
              <a:t>NOMBRE DE PROYECTO</a:t>
            </a:r>
          </a:p>
          <a:p>
            <a:r>
              <a:rPr lang="es-CL" sz="1600" dirty="0">
                <a:solidFill>
                  <a:srgbClr val="284A7C"/>
                </a:solidFill>
              </a:rPr>
              <a:t>ENTIDAD PATROCINANTE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6792541" y="1714132"/>
            <a:ext cx="358266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284A7C"/>
                </a:solidFill>
              </a:rPr>
              <a:t>CARACTERÍSTICAS DEL TIPO DE PROYECTO Y TIPO DE OBRA:</a:t>
            </a:r>
            <a:br>
              <a:rPr lang="es-CL" sz="1400" b="1" dirty="0">
                <a:solidFill>
                  <a:srgbClr val="284A7C"/>
                </a:solidFill>
              </a:rPr>
            </a:br>
            <a:r>
              <a:rPr lang="es-CL" sz="1400" dirty="0">
                <a:solidFill>
                  <a:srgbClr val="284A7C"/>
                </a:solidFill>
              </a:rPr>
              <a:t>Escribir aspectos destacables del proyecto, ejemplo: Equipamiento comunitario, centro de adulto mayor.</a:t>
            </a:r>
          </a:p>
          <a:p>
            <a:r>
              <a:rPr lang="es-CL" sz="1400" dirty="0">
                <a:solidFill>
                  <a:srgbClr val="284A7C"/>
                </a:solidFill>
              </a:rPr>
              <a:t>Oficina, sala reuniones, salón. Cocina, baños hombres y mujeres; baño universal.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192088" y="1297456"/>
            <a:ext cx="6284217" cy="5129915"/>
          </a:xfrm>
          <a:prstGeom prst="rect">
            <a:avLst/>
          </a:prstGeom>
          <a:noFill/>
          <a:ln w="38100">
            <a:solidFill>
              <a:srgbClr val="284A7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/>
          </a:p>
        </p:txBody>
      </p:sp>
      <p:sp>
        <p:nvSpPr>
          <p:cNvPr id="16" name="Rectángulo 15"/>
          <p:cNvSpPr/>
          <p:nvPr/>
        </p:nvSpPr>
        <p:spPr>
          <a:xfrm>
            <a:off x="6564955" y="1294669"/>
            <a:ext cx="4309371" cy="5132702"/>
          </a:xfrm>
          <a:prstGeom prst="rect">
            <a:avLst/>
          </a:prstGeom>
          <a:noFill/>
          <a:ln w="38100">
            <a:solidFill>
              <a:srgbClr val="284A7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/>
          </a:p>
        </p:txBody>
      </p:sp>
      <p:sp>
        <p:nvSpPr>
          <p:cNvPr id="17" name="CuadroTexto 16"/>
          <p:cNvSpPr txBox="1"/>
          <p:nvPr/>
        </p:nvSpPr>
        <p:spPr>
          <a:xfrm>
            <a:off x="508324" y="1401036"/>
            <a:ext cx="5651743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solidFill>
                  <a:srgbClr val="084F82"/>
                </a:solidFill>
              </a:rPr>
              <a:t>IMAGEN REPRESENTATIVAS DEL PROYECTO</a:t>
            </a:r>
            <a:endParaRPr lang="es-CL" sz="1200" dirty="0">
              <a:solidFill>
                <a:srgbClr val="084F82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6804011" y="3574145"/>
            <a:ext cx="358266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284A7C"/>
                </a:solidFill>
              </a:rPr>
              <a:t>ESPECIFICACIONES TÉCNICAS DE LA CONSTRUCCIÓN</a:t>
            </a:r>
            <a:br>
              <a:rPr lang="es-CL" sz="1400" b="1" dirty="0">
                <a:solidFill>
                  <a:srgbClr val="284A7C"/>
                </a:solidFill>
              </a:rPr>
            </a:br>
            <a:r>
              <a:rPr lang="es-CL" sz="1400" dirty="0">
                <a:solidFill>
                  <a:srgbClr val="284A7C"/>
                </a:solidFill>
              </a:rPr>
              <a:t>Edificación de un piso, estructura de madera, cubierta de teja asfáltica, construcción sustentable, accesibilidad universal.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6804012" y="5273209"/>
            <a:ext cx="3582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284A7C"/>
                </a:solidFill>
              </a:rPr>
              <a:t>CARACTERÍSTICAS DE LA CONSTRUCCIÓN</a:t>
            </a:r>
            <a:br>
              <a:rPr lang="es-CL" sz="1400" b="1" dirty="0">
                <a:solidFill>
                  <a:srgbClr val="284A7C"/>
                </a:solidFill>
              </a:rPr>
            </a:br>
            <a:r>
              <a:rPr lang="es-CL" sz="1400" dirty="0">
                <a:solidFill>
                  <a:srgbClr val="284A7C"/>
                </a:solidFill>
              </a:rPr>
              <a:t>Superficie terreno: m2</a:t>
            </a:r>
          </a:p>
          <a:p>
            <a:r>
              <a:rPr lang="es-CL" sz="1400" dirty="0">
                <a:solidFill>
                  <a:srgbClr val="284A7C"/>
                </a:solidFill>
              </a:rPr>
              <a:t>Superficie: m2</a:t>
            </a:r>
          </a:p>
          <a:p>
            <a:r>
              <a:rPr lang="es-CL" sz="1400" dirty="0">
                <a:solidFill>
                  <a:srgbClr val="284A7C"/>
                </a:solidFill>
              </a:rPr>
              <a:t>Coeficiente ocupación suelo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8525022" y="434608"/>
            <a:ext cx="22930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L" sz="2400" b="1" dirty="0">
                <a:solidFill>
                  <a:srgbClr val="284A7C"/>
                </a:solidFill>
              </a:rPr>
              <a:t>IMAGEN OBJETIVO</a:t>
            </a:r>
          </a:p>
        </p:txBody>
      </p:sp>
    </p:spTree>
    <p:extLst>
      <p:ext uri="{BB962C8B-B14F-4D97-AF65-F5344CB8AC3E}">
        <p14:creationId xmlns:p14="http://schemas.microsoft.com/office/powerpoint/2010/main" val="2855123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41AA1124-25B1-FFE7-EEB7-9A7684AB8D9B}"/>
              </a:ext>
            </a:extLst>
          </p:cNvPr>
          <p:cNvSpPr/>
          <p:nvPr/>
        </p:nvSpPr>
        <p:spPr>
          <a:xfrm>
            <a:off x="10487608" y="5735291"/>
            <a:ext cx="1618317" cy="992080"/>
          </a:xfrm>
          <a:prstGeom prst="rect">
            <a:avLst/>
          </a:prstGeom>
          <a:solidFill>
            <a:srgbClr val="EE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100">
              <a:solidFill>
                <a:srgbClr val="284A7C"/>
              </a:solidFill>
            </a:endParaRPr>
          </a:p>
        </p:txBody>
      </p:sp>
      <p:pic>
        <p:nvPicPr>
          <p:cNvPr id="55" name="Gráfico 4">
            <a:extLst>
              <a:ext uri="{FF2B5EF4-FFF2-40B4-BE49-F238E27FC236}">
                <a16:creationId xmlns:a16="http://schemas.microsoft.com/office/drawing/2014/main" id="{E205173B-7E48-438A-8143-47FFBFE06B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8396" y="1448497"/>
            <a:ext cx="1050755" cy="1050755"/>
          </a:xfrm>
          <a:prstGeom prst="rect">
            <a:avLst/>
          </a:prstGeom>
        </p:spPr>
      </p:pic>
      <p:sp>
        <p:nvSpPr>
          <p:cNvPr id="56" name="Rectángulo 55"/>
          <p:cNvSpPr/>
          <p:nvPr/>
        </p:nvSpPr>
        <p:spPr>
          <a:xfrm>
            <a:off x="192089" y="1294669"/>
            <a:ext cx="9738085" cy="5195032"/>
          </a:xfrm>
          <a:prstGeom prst="rect">
            <a:avLst/>
          </a:prstGeom>
          <a:noFill/>
          <a:ln w="38100">
            <a:solidFill>
              <a:srgbClr val="284A7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>
              <a:solidFill>
                <a:srgbClr val="284A7C"/>
              </a:solidFill>
            </a:endParaRPr>
          </a:p>
        </p:txBody>
      </p:sp>
      <p:sp>
        <p:nvSpPr>
          <p:cNvPr id="57" name="CuadroTexto 56"/>
          <p:cNvSpPr txBox="1"/>
          <p:nvPr/>
        </p:nvSpPr>
        <p:spPr>
          <a:xfrm>
            <a:off x="6327208" y="2640597"/>
            <a:ext cx="36029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solidFill>
                  <a:srgbClr val="284A7C"/>
                </a:solidFill>
              </a:rPr>
              <a:t>LOCALIZACIÓN</a:t>
            </a:r>
          </a:p>
          <a:p>
            <a:pPr algn="ctr"/>
            <a:r>
              <a:rPr lang="es-CL" sz="1400" b="1" dirty="0">
                <a:solidFill>
                  <a:srgbClr val="284A7C"/>
                </a:solidFill>
              </a:rPr>
              <a:t>(polígono + equipamientos cercanos)</a:t>
            </a:r>
          </a:p>
          <a:p>
            <a:pPr algn="ctr"/>
            <a:r>
              <a:rPr lang="es-CL" sz="1400" b="1" dirty="0">
                <a:solidFill>
                  <a:srgbClr val="284A7C"/>
                </a:solidFill>
              </a:rPr>
              <a:t>Imagen del .KMZ</a:t>
            </a:r>
            <a:endParaRPr lang="es-CL" sz="1400" dirty="0">
              <a:solidFill>
                <a:srgbClr val="284A7C"/>
              </a:solidFill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10634641" y="1809406"/>
            <a:ext cx="16063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284A7C"/>
                </a:solidFill>
              </a:rPr>
              <a:t>ESTABLECIMIENTO EDUC.ACIÓN</a:t>
            </a:r>
          </a:p>
        </p:txBody>
      </p:sp>
      <p:sp>
        <p:nvSpPr>
          <p:cNvPr id="59" name="CuadroTexto 58"/>
          <p:cNvSpPr txBox="1"/>
          <p:nvPr/>
        </p:nvSpPr>
        <p:spPr>
          <a:xfrm>
            <a:off x="10569580" y="2332112"/>
            <a:ext cx="15940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284A7C"/>
                </a:solidFill>
              </a:rPr>
              <a:t>ESTABLECIMIENTO PARVULARIO</a:t>
            </a:r>
          </a:p>
        </p:txBody>
      </p:sp>
      <p:sp>
        <p:nvSpPr>
          <p:cNvPr id="60" name="CuadroTexto 59"/>
          <p:cNvSpPr txBox="1"/>
          <p:nvPr/>
        </p:nvSpPr>
        <p:spPr>
          <a:xfrm>
            <a:off x="10625626" y="2934535"/>
            <a:ext cx="12350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284A7C"/>
                </a:solidFill>
              </a:rPr>
              <a:t>ESTABLECIMIENTO DE SALUD </a:t>
            </a:r>
          </a:p>
        </p:txBody>
      </p:sp>
      <p:sp>
        <p:nvSpPr>
          <p:cNvPr id="61" name="CuadroTexto 60"/>
          <p:cNvSpPr txBox="1"/>
          <p:nvPr/>
        </p:nvSpPr>
        <p:spPr>
          <a:xfrm>
            <a:off x="10625626" y="3521472"/>
            <a:ext cx="1150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284A7C"/>
                </a:solidFill>
              </a:rPr>
              <a:t>TRANSPORTE PÚBLICO </a:t>
            </a:r>
          </a:p>
        </p:txBody>
      </p:sp>
      <p:sp>
        <p:nvSpPr>
          <p:cNvPr id="62" name="CuadroTexto 61"/>
          <p:cNvSpPr txBox="1"/>
          <p:nvPr/>
        </p:nvSpPr>
        <p:spPr>
          <a:xfrm>
            <a:off x="10645103" y="4782883"/>
            <a:ext cx="12457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284A7C"/>
                </a:solidFill>
              </a:rPr>
              <a:t>COMUNITARIO DEPORTIVO O CULTURAL</a:t>
            </a:r>
          </a:p>
        </p:txBody>
      </p:sp>
      <p:sp>
        <p:nvSpPr>
          <p:cNvPr id="63" name="CuadroTexto 62"/>
          <p:cNvSpPr txBox="1"/>
          <p:nvPr/>
        </p:nvSpPr>
        <p:spPr>
          <a:xfrm>
            <a:off x="10716376" y="5444072"/>
            <a:ext cx="12095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284A7C"/>
                </a:solidFill>
              </a:rPr>
              <a:t>ÁREA VERDE PÚBLICA</a:t>
            </a:r>
          </a:p>
        </p:txBody>
      </p:sp>
      <p:sp>
        <p:nvSpPr>
          <p:cNvPr id="64" name="CuadroTexto 63"/>
          <p:cNvSpPr txBox="1"/>
          <p:nvPr/>
        </p:nvSpPr>
        <p:spPr>
          <a:xfrm>
            <a:off x="10652921" y="6054295"/>
            <a:ext cx="138740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050" b="1" dirty="0">
                <a:solidFill>
                  <a:srgbClr val="002060"/>
                </a:solidFill>
              </a:rPr>
              <a:t>VÍA DE SERVICIO </a:t>
            </a:r>
          </a:p>
        </p:txBody>
      </p:sp>
      <p:sp>
        <p:nvSpPr>
          <p:cNvPr id="65" name="CuadroTexto 64"/>
          <p:cNvSpPr txBox="1"/>
          <p:nvPr/>
        </p:nvSpPr>
        <p:spPr>
          <a:xfrm>
            <a:off x="10266615" y="1347476"/>
            <a:ext cx="15623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284A7C"/>
                </a:solidFill>
              </a:rPr>
              <a:t>EQUPAMIENTO</a:t>
            </a:r>
          </a:p>
        </p:txBody>
      </p:sp>
      <p:sp>
        <p:nvSpPr>
          <p:cNvPr id="66" name="CuadroTexto 65"/>
          <p:cNvSpPr txBox="1"/>
          <p:nvPr/>
        </p:nvSpPr>
        <p:spPr>
          <a:xfrm>
            <a:off x="10634641" y="4148634"/>
            <a:ext cx="12457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284A7C"/>
                </a:solidFill>
              </a:rPr>
              <a:t>COMERCIAL O SERVICIOS</a:t>
            </a:r>
          </a:p>
        </p:txBody>
      </p:sp>
      <p:sp>
        <p:nvSpPr>
          <p:cNvPr id="67" name="Elipse 66"/>
          <p:cNvSpPr/>
          <p:nvPr/>
        </p:nvSpPr>
        <p:spPr>
          <a:xfrm>
            <a:off x="10274500" y="1869184"/>
            <a:ext cx="245144" cy="21719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8" name="Elipse 67"/>
          <p:cNvSpPr/>
          <p:nvPr/>
        </p:nvSpPr>
        <p:spPr>
          <a:xfrm>
            <a:off x="10298747" y="2973114"/>
            <a:ext cx="245144" cy="2171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9" name="Elipse 68"/>
          <p:cNvSpPr/>
          <p:nvPr/>
        </p:nvSpPr>
        <p:spPr>
          <a:xfrm>
            <a:off x="10298747" y="3594435"/>
            <a:ext cx="245144" cy="21719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0" name="Elipse 69"/>
          <p:cNvSpPr/>
          <p:nvPr/>
        </p:nvSpPr>
        <p:spPr>
          <a:xfrm>
            <a:off x="10279553" y="4249692"/>
            <a:ext cx="245144" cy="2171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1" name="Elipse 70"/>
          <p:cNvSpPr/>
          <p:nvPr/>
        </p:nvSpPr>
        <p:spPr>
          <a:xfrm>
            <a:off x="10298747" y="4871013"/>
            <a:ext cx="245144" cy="21719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2" name="Elipse 71"/>
          <p:cNvSpPr/>
          <p:nvPr/>
        </p:nvSpPr>
        <p:spPr>
          <a:xfrm>
            <a:off x="10279501" y="5533091"/>
            <a:ext cx="245144" cy="217191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3" name="Elipse 72"/>
          <p:cNvSpPr/>
          <p:nvPr/>
        </p:nvSpPr>
        <p:spPr>
          <a:xfrm>
            <a:off x="10298922" y="2390657"/>
            <a:ext cx="245144" cy="21719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74" name="Conector recto 73"/>
          <p:cNvCxnSpPr/>
          <p:nvPr/>
        </p:nvCxnSpPr>
        <p:spPr>
          <a:xfrm flipV="1">
            <a:off x="10716376" y="6332561"/>
            <a:ext cx="891454" cy="1364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Imagen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313" y="1408752"/>
            <a:ext cx="5952381" cy="4923809"/>
          </a:xfrm>
          <a:prstGeom prst="rect">
            <a:avLst/>
          </a:prstGeom>
        </p:spPr>
      </p:pic>
      <p:sp>
        <p:nvSpPr>
          <p:cNvPr id="76" name="Elipse 75"/>
          <p:cNvSpPr/>
          <p:nvPr/>
        </p:nvSpPr>
        <p:spPr>
          <a:xfrm>
            <a:off x="4208703" y="3556874"/>
            <a:ext cx="245144" cy="21719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7" name="Elipse 76"/>
          <p:cNvSpPr/>
          <p:nvPr/>
        </p:nvSpPr>
        <p:spPr>
          <a:xfrm>
            <a:off x="2122287" y="3938805"/>
            <a:ext cx="245144" cy="21719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8" name="Elipse 77"/>
          <p:cNvSpPr/>
          <p:nvPr/>
        </p:nvSpPr>
        <p:spPr>
          <a:xfrm>
            <a:off x="4512031" y="4782883"/>
            <a:ext cx="245144" cy="217191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9" name="Elipse 78"/>
          <p:cNvSpPr/>
          <p:nvPr/>
        </p:nvSpPr>
        <p:spPr>
          <a:xfrm>
            <a:off x="1674473" y="2607848"/>
            <a:ext cx="245144" cy="217191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80" name="Conector recto 79"/>
          <p:cNvCxnSpPr/>
          <p:nvPr/>
        </p:nvCxnSpPr>
        <p:spPr>
          <a:xfrm>
            <a:off x="1325094" y="2825039"/>
            <a:ext cx="4976600" cy="1641844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CuadroTexto 80">
            <a:extLst>
              <a:ext uri="{FF2B5EF4-FFF2-40B4-BE49-F238E27FC236}">
                <a16:creationId xmlns:a16="http://schemas.microsoft.com/office/drawing/2014/main" id="{692A317B-6B7A-416B-BB6A-A75D2C99FA31}"/>
              </a:ext>
            </a:extLst>
          </p:cNvPr>
          <p:cNvSpPr txBox="1"/>
          <p:nvPr/>
        </p:nvSpPr>
        <p:spPr>
          <a:xfrm>
            <a:off x="288838" y="434608"/>
            <a:ext cx="11836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rgbClr val="284A7C"/>
                </a:solidFill>
              </a:rPr>
              <a:t>NOMBRE DE PROYECTO</a:t>
            </a:r>
          </a:p>
          <a:p>
            <a:r>
              <a:rPr lang="es-CL" sz="1600" dirty="0">
                <a:solidFill>
                  <a:srgbClr val="284A7C"/>
                </a:solidFill>
              </a:rPr>
              <a:t>ENTIDAD PATROCINANTE</a:t>
            </a:r>
          </a:p>
        </p:txBody>
      </p:sp>
      <p:sp>
        <p:nvSpPr>
          <p:cNvPr id="82" name="Rectángulo 81"/>
          <p:cNvSpPr/>
          <p:nvPr/>
        </p:nvSpPr>
        <p:spPr>
          <a:xfrm>
            <a:off x="8589152" y="434608"/>
            <a:ext cx="2228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L" sz="2400" b="1" dirty="0">
                <a:solidFill>
                  <a:srgbClr val="284A7C"/>
                </a:solidFill>
              </a:rPr>
              <a:t>LOCALIZACIÓN</a:t>
            </a:r>
          </a:p>
        </p:txBody>
      </p:sp>
    </p:spTree>
    <p:extLst>
      <p:ext uri="{BB962C8B-B14F-4D97-AF65-F5344CB8AC3E}">
        <p14:creationId xmlns:p14="http://schemas.microsoft.com/office/powerpoint/2010/main" val="1990412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92A317B-6B7A-416B-BB6A-A75D2C99FA31}"/>
              </a:ext>
            </a:extLst>
          </p:cNvPr>
          <p:cNvSpPr txBox="1"/>
          <p:nvPr/>
        </p:nvSpPr>
        <p:spPr>
          <a:xfrm>
            <a:off x="288838" y="434608"/>
            <a:ext cx="11836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rgbClr val="284A7C"/>
                </a:solidFill>
              </a:rPr>
              <a:t>NOMBRE DE PROYECTO</a:t>
            </a:r>
          </a:p>
          <a:p>
            <a:r>
              <a:rPr lang="es-CL" sz="1600" dirty="0">
                <a:solidFill>
                  <a:srgbClr val="284A7C"/>
                </a:solidFill>
              </a:rPr>
              <a:t>ENTIDAD PATROCINANTE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371475" y="1297456"/>
            <a:ext cx="10446580" cy="5286223"/>
          </a:xfrm>
          <a:prstGeom prst="rect">
            <a:avLst/>
          </a:prstGeom>
          <a:noFill/>
          <a:ln w="38100">
            <a:solidFill>
              <a:srgbClr val="284A7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/>
          </a:p>
        </p:txBody>
      </p:sp>
      <p:sp>
        <p:nvSpPr>
          <p:cNvPr id="4" name="Rectángulo 3"/>
          <p:cNvSpPr/>
          <p:nvPr/>
        </p:nvSpPr>
        <p:spPr>
          <a:xfrm>
            <a:off x="9003323" y="434608"/>
            <a:ext cx="18147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L" sz="2400" b="1" dirty="0">
                <a:solidFill>
                  <a:srgbClr val="284A7C"/>
                </a:solidFill>
              </a:rPr>
              <a:t>PLANOS</a:t>
            </a:r>
          </a:p>
        </p:txBody>
      </p:sp>
    </p:spTree>
    <p:extLst>
      <p:ext uri="{BB962C8B-B14F-4D97-AF65-F5344CB8AC3E}">
        <p14:creationId xmlns:p14="http://schemas.microsoft.com/office/powerpoint/2010/main" val="10946102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GobCL">
      <a:dk1>
        <a:srgbClr val="304978"/>
      </a:dk1>
      <a:lt1>
        <a:srgbClr val="FFFFFF"/>
      </a:lt1>
      <a:dk2>
        <a:srgbClr val="441B3A"/>
      </a:dk2>
      <a:lt2>
        <a:srgbClr val="E3F8FF"/>
      </a:lt2>
      <a:accent1>
        <a:srgbClr val="4E9CCD"/>
      </a:accent1>
      <a:accent2>
        <a:srgbClr val="F93B5C"/>
      </a:accent2>
      <a:accent3>
        <a:srgbClr val="437744"/>
      </a:accent3>
      <a:accent4>
        <a:srgbClr val="FFC000"/>
      </a:accent4>
      <a:accent5>
        <a:srgbClr val="4C6598"/>
      </a:accent5>
      <a:accent6>
        <a:srgbClr val="70AD47"/>
      </a:accent6>
      <a:hlink>
        <a:srgbClr val="FA2B4F"/>
      </a:hlink>
      <a:folHlink>
        <a:srgbClr val="C1284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bCL-PPT" id="{7F19D90F-3F06-494A-B157-7AAF8BD8F023}" vid="{F369A27E-ACF5-4048-826C-64DD8CC4D30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bCL-PPT" id="{7F19D90F-3F06-494A-B157-7AAF8BD8F023}" vid="{AE92E074-0FE6-E04B-98D9-008B532AC55D}"/>
    </a:ext>
  </a:ext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bCL-PPT" id="{7F19D90F-3F06-494A-B157-7AAF8BD8F023}" vid="{85C67E3E-7A8C-FE4A-A6CE-CE2DFBB63B59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41FB892D97B3541B05C552324F8BD26" ma:contentTypeVersion="3" ma:contentTypeDescription="Crear nuevo documento." ma:contentTypeScope="" ma:versionID="a9a15fa3bb2553ca9b76c4b71494ac9f">
  <xsd:schema xmlns:xsd="http://www.w3.org/2001/XMLSchema" xmlns:xs="http://www.w3.org/2001/XMLSchema" xmlns:p="http://schemas.microsoft.com/office/2006/metadata/properties" xmlns:ns2="9c7c6177-8dba-40b5-92f2-8d7c1deb3b5c" targetNamespace="http://schemas.microsoft.com/office/2006/metadata/properties" ma:root="true" ma:fieldsID="1fec35e06f81e9b436f3596fb1bb8762" ns2:_="">
    <xsd:import namespace="9c7c6177-8dba-40b5-92f2-8d7c1deb3b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c6177-8dba-40b5-92f2-8d7c1deb3b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2B851E-E89F-40C0-BA4F-425AB22893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7c6177-8dba-40b5-92f2-8d7c1deb3b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A5AD4F0-EB89-4624-BE0D-222E630D2959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http://schemas.microsoft.com/office/infopath/2007/PartnerControls"/>
    <ds:schemaRef ds:uri="http://purl.org/dc/terms/"/>
    <ds:schemaRef ds:uri="http://schemas.microsoft.com/office/2006/documentManagement/types"/>
    <ds:schemaRef ds:uri="c506c69e-4c37-4eb4-9a4d-aa46a5b893e5"/>
    <ds:schemaRef ds:uri="d5d932cb-876b-4c65-a57c-41887c15aac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5E5CA87-C4AA-4301-AA49-947D63F538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GobCL-PPT</Template>
  <TotalTime>6838</TotalTime>
  <Words>254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Tema de Office</vt:lpstr>
      <vt:lpstr>1_Diseño personalizado</vt:lpstr>
      <vt:lpstr>Diseño personalizado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Ministerio de Vivienda y Urbanismo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Amigo Larenas</dc:creator>
  <cp:lastModifiedBy>Fernanda Garcia Toledo</cp:lastModifiedBy>
  <cp:revision>129</cp:revision>
  <dcterms:created xsi:type="dcterms:W3CDTF">2022-03-22T17:47:39Z</dcterms:created>
  <dcterms:modified xsi:type="dcterms:W3CDTF">2026-07-28T17:02:11Z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0x010100B41FB892D97B3541B05C552324F8BD26</vt:lpwstr>
  </property>
  <property fmtid="{D5CDD505-2E9C-101B-9397-08002B2CF9AE}" pid="3" name="MediaServiceImageTags">
    <vt:lpwstr/>
  </property>
</Properties>
</file>